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89" r:id="rId16"/>
    <p:sldId id="290" r:id="rId17"/>
    <p:sldId id="270" r:id="rId18"/>
    <p:sldId id="271" r:id="rId19"/>
    <p:sldId id="272" r:id="rId20"/>
    <p:sldId id="274" r:id="rId21"/>
    <p:sldId id="275" r:id="rId22"/>
    <p:sldId id="276" r:id="rId23"/>
    <p:sldId id="277" r:id="rId24"/>
    <p:sldId id="278" r:id="rId25"/>
    <p:sldId id="280" r:id="rId26"/>
    <p:sldId id="281" r:id="rId27"/>
    <p:sldId id="282" r:id="rId28"/>
    <p:sldId id="284" r:id="rId29"/>
    <p:sldId id="285" r:id="rId30"/>
    <p:sldId id="286" r:id="rId31"/>
    <p:sldId id="287" r:id="rId32"/>
    <p:sldId id="288" r:id="rId33"/>
  </p:sldIdLst>
  <p:sldSz cx="18288000" cy="10287000"/>
  <p:notesSz cx="6858000" cy="9144000"/>
  <p:embeddedFontLst>
    <p:embeddedFont>
      <p:font typeface="Lexend" panose="020B0604020202020204" charset="0"/>
      <p:regular r:id="rId35"/>
      <p:bold r:id="rId36"/>
    </p:embeddedFont>
    <p:embeddedFont>
      <p:font typeface="Dosis" panose="020B0604020202020204" charset="0"/>
      <p:regular r:id="rId37"/>
      <p:bold r:id="rId38"/>
    </p:embeddedFont>
    <p:embeddedFont>
      <p:font typeface="Ultra" panose="020B0604020202020204" charset="0"/>
      <p:regular r:id="rId39"/>
    </p:embeddedFont>
    <p:embeddedFont>
      <p:font typeface="Calibri" panose="020F050202020403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0CF"/>
    <a:srgbClr val="F7FBDD"/>
    <a:srgbClr val="F3EF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207997-4684-4B42-9324-99A82F962B08}">
  <a:tblStyle styleId="{C4207997-4684-4B42-9324-99A82F962B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5" d="100"/>
          <a:sy n="45" d="100"/>
        </p:scale>
        <p:origin x="732"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867057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3727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66c85c79dc_2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66c85c79dc_2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3511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66c85c79dc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66c85c79dc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047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66c85c79dc_1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66c85c79dc_1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507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66c85c79dc_1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66c85c79dc_1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295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66d3223cb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66d3223cb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400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66d3223cb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66d3223cb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050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66d3223cb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66d3223cb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892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3946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5747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4" name="Google Shape;47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3939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66d519e84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266d519e84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5783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67509b25b1_9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67509b25b1_9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182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66c85c79dc_1_10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66c85c79dc_1_10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3292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66c85c79dc_1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66c85c79dc_1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227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66c85c79dc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66c85c79dc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172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6749e4bdf0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6749e4bdf0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925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2" name="Google Shape;58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0978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6749e4bdf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6749e4bdf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073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6749e4bdf0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26749e4bdf0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908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6749e4bdf0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6749e4bdf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60544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6749e4bdf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7" name="Google Shape;707;g26749e4bdf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7166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0595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6731c398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7" name="Google Shape;717;g26731c398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3932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6749e4bdf0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3" name="Google Shape;733;g26749e4bdf0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139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7" name="Google Shape;76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5474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0132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3993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703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996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067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9093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62.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2.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3.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8.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5.jpg"/><Relationship Id="rId7" Type="http://schemas.openxmlformats.org/officeDocument/2006/relationships/image" Target="../media/image39.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jpg"/><Relationship Id="rId4"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6ED"/>
        </a:solidFill>
        <a:effectLst/>
      </p:bgPr>
    </p:bg>
    <p:spTree>
      <p:nvGrpSpPr>
        <p:cNvPr id="1" name="Shape 83"/>
        <p:cNvGrpSpPr/>
        <p:nvPr/>
      </p:nvGrpSpPr>
      <p:grpSpPr>
        <a:xfrm>
          <a:off x="0" y="0"/>
          <a:ext cx="0" cy="0"/>
          <a:chOff x="0" y="0"/>
          <a:chExt cx="0" cy="0"/>
        </a:xfrm>
      </p:grpSpPr>
      <p:sp>
        <p:nvSpPr>
          <p:cNvPr id="84" name="Google Shape;84;p13"/>
          <p:cNvSpPr/>
          <p:nvPr/>
        </p:nvSpPr>
        <p:spPr>
          <a:xfrm>
            <a:off x="12227215" y="-628442"/>
            <a:ext cx="6863919" cy="11317185"/>
          </a:xfrm>
          <a:custGeom>
            <a:avLst/>
            <a:gdLst/>
            <a:ahLst/>
            <a:cxnLst/>
            <a:rect l="l" t="t" r="r" b="b"/>
            <a:pathLst>
              <a:path w="6863919" h="11317185" extrusionOk="0">
                <a:moveTo>
                  <a:pt x="0" y="0"/>
                </a:moveTo>
                <a:lnTo>
                  <a:pt x="6863919" y="0"/>
                </a:lnTo>
                <a:lnTo>
                  <a:pt x="6863919" y="11317185"/>
                </a:lnTo>
                <a:lnTo>
                  <a:pt x="0" y="11317185"/>
                </a:lnTo>
                <a:lnTo>
                  <a:pt x="0" y="0"/>
                </a:lnTo>
                <a:close/>
              </a:path>
            </a:pathLst>
          </a:custGeom>
          <a:blipFill rotWithShape="1">
            <a:blip r:embed="rId3">
              <a:alphaModFix/>
            </a:blip>
            <a:stretch>
              <a:fillRect/>
            </a:stretch>
          </a:blipFill>
          <a:ln>
            <a:noFill/>
          </a:ln>
        </p:spPr>
      </p:sp>
      <p:sp>
        <p:nvSpPr>
          <p:cNvPr id="85" name="Google Shape;85;p13"/>
          <p:cNvSpPr/>
          <p:nvPr/>
        </p:nvSpPr>
        <p:spPr>
          <a:xfrm>
            <a:off x="9364953" y="-628442"/>
            <a:ext cx="7648793" cy="11045189"/>
          </a:xfrm>
          <a:custGeom>
            <a:avLst/>
            <a:gdLst/>
            <a:ahLst/>
            <a:cxnLst/>
            <a:rect l="l" t="t" r="r" b="b"/>
            <a:pathLst>
              <a:path w="7648793" h="11045189" extrusionOk="0">
                <a:moveTo>
                  <a:pt x="0" y="0"/>
                </a:moveTo>
                <a:lnTo>
                  <a:pt x="7648794" y="0"/>
                </a:lnTo>
                <a:lnTo>
                  <a:pt x="7648794" y="11045189"/>
                </a:lnTo>
                <a:lnTo>
                  <a:pt x="0" y="11045189"/>
                </a:lnTo>
                <a:lnTo>
                  <a:pt x="0" y="0"/>
                </a:lnTo>
                <a:close/>
              </a:path>
            </a:pathLst>
          </a:custGeom>
          <a:blipFill rotWithShape="1">
            <a:blip r:embed="rId4">
              <a:alphaModFix/>
            </a:blip>
            <a:stretch>
              <a:fillRect/>
            </a:stretch>
          </a:blipFill>
          <a:ln>
            <a:noFill/>
          </a:ln>
        </p:spPr>
      </p:sp>
      <p:grpSp>
        <p:nvGrpSpPr>
          <p:cNvPr id="86" name="Google Shape;86;p13"/>
          <p:cNvGrpSpPr/>
          <p:nvPr/>
        </p:nvGrpSpPr>
        <p:grpSpPr>
          <a:xfrm>
            <a:off x="492604" y="318426"/>
            <a:ext cx="1756504" cy="676457"/>
            <a:chOff x="0" y="0"/>
            <a:chExt cx="2342005" cy="901943"/>
          </a:xfrm>
        </p:grpSpPr>
        <p:sp>
          <p:nvSpPr>
            <p:cNvPr id="87" name="Google Shape;87;p13"/>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5">
                <a:alphaModFix/>
              </a:blip>
              <a:stretch>
                <a:fillRect l="-94976" t="-63012" r="-79093" b="-110196"/>
              </a:stretch>
            </a:blipFill>
            <a:ln>
              <a:noFill/>
            </a:ln>
          </p:spPr>
        </p:sp>
        <p:sp>
          <p:nvSpPr>
            <p:cNvPr id="88" name="Google Shape;88;p13"/>
            <p:cNvSpPr/>
            <p:nvPr/>
          </p:nvSpPr>
          <p:spPr>
            <a:xfrm>
              <a:off x="660841" y="297238"/>
              <a:ext cx="1681164" cy="307468"/>
            </a:xfrm>
            <a:custGeom>
              <a:avLst/>
              <a:gdLst/>
              <a:ahLst/>
              <a:cxnLst/>
              <a:rect l="l" t="t" r="r" b="b"/>
              <a:pathLst>
                <a:path w="1681164" h="307468" extrusionOk="0">
                  <a:moveTo>
                    <a:pt x="0" y="0"/>
                  </a:moveTo>
                  <a:lnTo>
                    <a:pt x="1681164" y="0"/>
                  </a:lnTo>
                  <a:lnTo>
                    <a:pt x="1681164" y="307467"/>
                  </a:lnTo>
                  <a:lnTo>
                    <a:pt x="0" y="307467"/>
                  </a:lnTo>
                  <a:lnTo>
                    <a:pt x="0" y="0"/>
                  </a:lnTo>
                  <a:close/>
                </a:path>
              </a:pathLst>
            </a:custGeom>
            <a:blipFill rotWithShape="1">
              <a:blip r:embed="rId5">
                <a:alphaModFix/>
              </a:blip>
              <a:stretch>
                <a:fillRect l="-25540" t="-483715" r="-21033" b="-217695"/>
              </a:stretch>
            </a:blipFill>
            <a:ln>
              <a:noFill/>
            </a:ln>
          </p:spPr>
        </p:sp>
      </p:grpSp>
      <p:grpSp>
        <p:nvGrpSpPr>
          <p:cNvPr id="89" name="Google Shape;89;p13"/>
          <p:cNvGrpSpPr/>
          <p:nvPr/>
        </p:nvGrpSpPr>
        <p:grpSpPr>
          <a:xfrm>
            <a:off x="850200" y="3054000"/>
            <a:ext cx="9949950" cy="3279761"/>
            <a:chOff x="-238000" y="-133483"/>
            <a:chExt cx="13266600" cy="4373014"/>
          </a:xfrm>
        </p:grpSpPr>
        <p:sp>
          <p:nvSpPr>
            <p:cNvPr id="90" name="Google Shape;90;p13"/>
            <p:cNvSpPr txBox="1"/>
            <p:nvPr/>
          </p:nvSpPr>
          <p:spPr>
            <a:xfrm>
              <a:off x="-238000" y="-133483"/>
              <a:ext cx="13266600" cy="1929000"/>
            </a:xfrm>
            <a:prstGeom prst="rect">
              <a:avLst/>
            </a:prstGeom>
            <a:noFill/>
            <a:ln>
              <a:noFill/>
            </a:ln>
          </p:spPr>
          <p:txBody>
            <a:bodyPr spcFirstLastPara="1" wrap="square" lIns="0" tIns="0" rIns="0" bIns="0" anchor="t" anchorCtr="0">
              <a:spAutoFit/>
            </a:bodyPr>
            <a:lstStyle/>
            <a:p>
              <a:pPr marL="0" marR="0" lvl="0" indent="0" algn="just" rtl="0">
                <a:lnSpc>
                  <a:spcPct val="120002"/>
                </a:lnSpc>
                <a:spcBef>
                  <a:spcPts val="0"/>
                </a:spcBef>
                <a:spcAft>
                  <a:spcPts val="0"/>
                </a:spcAft>
                <a:buNone/>
              </a:pPr>
              <a:r>
                <a:rPr lang="en-US" sz="9399" b="1" i="0" u="none" strike="noStrike" cap="none">
                  <a:solidFill>
                    <a:srgbClr val="3C7F72"/>
                  </a:solidFill>
                  <a:latin typeface="Lexend"/>
                  <a:ea typeface="Lexend"/>
                  <a:cs typeface="Lexend"/>
                  <a:sym typeface="Lexend"/>
                </a:rPr>
                <a:t>Term</a:t>
              </a:r>
              <a:r>
                <a:rPr lang="en-US" sz="9399" b="1">
                  <a:solidFill>
                    <a:srgbClr val="3C7F72"/>
                  </a:solidFill>
                  <a:latin typeface="Lexend"/>
                  <a:ea typeface="Lexend"/>
                  <a:cs typeface="Lexend"/>
                  <a:sym typeface="Lexend"/>
                </a:rPr>
                <a:t> </a:t>
              </a:r>
              <a:r>
                <a:rPr lang="en-US" sz="9399" b="1" i="0" u="none" strike="noStrike" cap="none">
                  <a:solidFill>
                    <a:srgbClr val="3C7F72"/>
                  </a:solidFill>
                  <a:latin typeface="Lexend"/>
                  <a:ea typeface="Lexend"/>
                  <a:cs typeface="Lexend"/>
                  <a:sym typeface="Lexend"/>
                </a:rPr>
                <a:t>Deposit</a:t>
              </a:r>
              <a:endParaRPr b="1">
                <a:latin typeface="Lexend"/>
                <a:ea typeface="Lexend"/>
                <a:cs typeface="Lexend"/>
                <a:sym typeface="Lexend"/>
              </a:endParaRPr>
            </a:p>
          </p:txBody>
        </p:sp>
        <p:sp>
          <p:nvSpPr>
            <p:cNvPr id="91" name="Google Shape;91;p13"/>
            <p:cNvSpPr txBox="1"/>
            <p:nvPr/>
          </p:nvSpPr>
          <p:spPr>
            <a:xfrm>
              <a:off x="-238000" y="1880922"/>
              <a:ext cx="12135832" cy="1543200"/>
            </a:xfrm>
            <a:prstGeom prst="rect">
              <a:avLst/>
            </a:prstGeom>
            <a:noFill/>
            <a:ln>
              <a:noFill/>
            </a:ln>
          </p:spPr>
          <p:txBody>
            <a:bodyPr spcFirstLastPara="1" wrap="square" lIns="0" tIns="0" rIns="0" bIns="0" anchor="t" anchorCtr="0">
              <a:spAutoFit/>
            </a:bodyPr>
            <a:lstStyle/>
            <a:p>
              <a:pPr marL="0" marR="0" lvl="0" indent="0" algn="l" rtl="0">
                <a:lnSpc>
                  <a:spcPct val="79997"/>
                </a:lnSpc>
                <a:spcBef>
                  <a:spcPts val="0"/>
                </a:spcBef>
                <a:spcAft>
                  <a:spcPts val="0"/>
                </a:spcAft>
                <a:buNone/>
              </a:pPr>
              <a:r>
                <a:rPr lang="en-US" sz="9399" i="0" u="none" strike="noStrike" cap="none" dirty="0">
                  <a:solidFill>
                    <a:srgbClr val="D34A24"/>
                  </a:solidFill>
                  <a:latin typeface="Lexend"/>
                  <a:ea typeface="Lexend"/>
                  <a:cs typeface="Lexend"/>
                  <a:sym typeface="Lexend"/>
                </a:rPr>
                <a:t>Telemarketing</a:t>
              </a:r>
              <a:endParaRPr dirty="0">
                <a:latin typeface="Lexend"/>
                <a:ea typeface="Lexend"/>
                <a:cs typeface="Lexend"/>
                <a:sym typeface="Lexend"/>
              </a:endParaRPr>
            </a:p>
          </p:txBody>
        </p:sp>
        <p:sp>
          <p:nvSpPr>
            <p:cNvPr id="92" name="Google Shape;92;p13"/>
            <p:cNvSpPr txBox="1"/>
            <p:nvPr/>
          </p:nvSpPr>
          <p:spPr>
            <a:xfrm>
              <a:off x="66800" y="3665031"/>
              <a:ext cx="11480400" cy="57450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i="1" strike="noStrike" cap="none">
                  <a:solidFill>
                    <a:srgbClr val="000000"/>
                  </a:solidFill>
                </a:rPr>
                <a:t>by Kel.4 - Code4fun</a:t>
              </a:r>
              <a:endParaRPr i="1"/>
            </a:p>
          </p:txBody>
        </p:sp>
      </p:grpSp>
      <p:sp>
        <p:nvSpPr>
          <p:cNvPr id="93" name="Google Shape;93;p13"/>
          <p:cNvSpPr txBox="1"/>
          <p:nvPr/>
        </p:nvSpPr>
        <p:spPr>
          <a:xfrm>
            <a:off x="252462" y="9773183"/>
            <a:ext cx="1942502" cy="35306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1D252D"/>
                </a:solidFill>
                <a:latin typeface="Arial"/>
                <a:ea typeface="Arial"/>
                <a:cs typeface="Arial"/>
                <a:sym typeface="Arial"/>
              </a:rPr>
              <a:t>Final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BED"/>
        </a:solidFill>
        <a:effectLst/>
      </p:bgPr>
    </p:bg>
    <p:spTree>
      <p:nvGrpSpPr>
        <p:cNvPr id="1" name="Shape 327"/>
        <p:cNvGrpSpPr/>
        <p:nvPr/>
      </p:nvGrpSpPr>
      <p:grpSpPr>
        <a:xfrm>
          <a:off x="0" y="0"/>
          <a:ext cx="0" cy="0"/>
          <a:chOff x="0" y="0"/>
          <a:chExt cx="0" cy="0"/>
        </a:xfrm>
      </p:grpSpPr>
      <p:sp>
        <p:nvSpPr>
          <p:cNvPr id="328" name="Google Shape;328;p22"/>
          <p:cNvSpPr txBox="1"/>
          <p:nvPr/>
        </p:nvSpPr>
        <p:spPr>
          <a:xfrm>
            <a:off x="2578700" y="13613"/>
            <a:ext cx="5476200" cy="26484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None/>
            </a:pPr>
            <a:r>
              <a:rPr lang="en-US" sz="6700">
                <a:solidFill>
                  <a:srgbClr val="992800"/>
                </a:solidFill>
                <a:latin typeface="Ultra"/>
                <a:ea typeface="Ultra"/>
                <a:cs typeface="Ultra"/>
                <a:sym typeface="Ultra"/>
              </a:rPr>
              <a:t>Data </a:t>
            </a:r>
            <a:r>
              <a:rPr lang="en-US" sz="6700">
                <a:solidFill>
                  <a:srgbClr val="3C7F72"/>
                </a:solidFill>
                <a:latin typeface="Ultra"/>
                <a:ea typeface="Ultra"/>
                <a:cs typeface="Ultra"/>
                <a:sym typeface="Ultra"/>
              </a:rPr>
              <a:t>Overview</a:t>
            </a:r>
            <a:endParaRPr sz="6700">
              <a:solidFill>
                <a:srgbClr val="3C7F72"/>
              </a:solidFill>
              <a:latin typeface="Ultra"/>
              <a:ea typeface="Ultra"/>
              <a:cs typeface="Ultra"/>
              <a:sym typeface="Ultra"/>
            </a:endParaRPr>
          </a:p>
        </p:txBody>
      </p:sp>
      <p:sp>
        <p:nvSpPr>
          <p:cNvPr id="329" name="Google Shape;329;p22"/>
          <p:cNvSpPr/>
          <p:nvPr/>
        </p:nvSpPr>
        <p:spPr>
          <a:xfrm>
            <a:off x="8646175" y="4345100"/>
            <a:ext cx="8142900" cy="5334000"/>
          </a:xfrm>
          <a:prstGeom prst="roundRect">
            <a:avLst>
              <a:gd name="adj" fmla="val 16667"/>
            </a:avLst>
          </a:prstGeom>
          <a:solidFill>
            <a:srgbClr val="1D252D"/>
          </a:solidFill>
          <a:ln>
            <a:noFill/>
          </a:ln>
          <a:effectLst>
            <a:outerShdw blurRad="200025"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330" name="Google Shape;330;p22"/>
          <p:cNvSpPr/>
          <p:nvPr/>
        </p:nvSpPr>
        <p:spPr>
          <a:xfrm>
            <a:off x="8646175" y="318425"/>
            <a:ext cx="8142900" cy="3874200"/>
          </a:xfrm>
          <a:prstGeom prst="roundRect">
            <a:avLst>
              <a:gd name="adj" fmla="val 16667"/>
            </a:avLst>
          </a:prstGeom>
          <a:solidFill>
            <a:srgbClr val="1D252D"/>
          </a:solidFill>
          <a:ln>
            <a:noFill/>
          </a:ln>
          <a:effectLst>
            <a:outerShdw blurRad="200025"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331" name="Google Shape;331;p22"/>
          <p:cNvSpPr txBox="1"/>
          <p:nvPr/>
        </p:nvSpPr>
        <p:spPr>
          <a:xfrm>
            <a:off x="9126625" y="452750"/>
            <a:ext cx="7182000" cy="3509400"/>
          </a:xfrm>
          <a:prstGeom prst="rect">
            <a:avLst/>
          </a:prstGeom>
          <a:noFill/>
          <a:ln>
            <a:noFill/>
          </a:ln>
        </p:spPr>
        <p:txBody>
          <a:bodyPr spcFirstLastPara="1" wrap="square" lIns="182850" tIns="182850" rIns="182850" bIns="182850" anchor="t" anchorCtr="0">
            <a:spAutoFit/>
          </a:bodyPr>
          <a:lstStyle/>
          <a:p>
            <a:pPr marL="0" lvl="0" indent="0" algn="l" rtl="0">
              <a:spcBef>
                <a:spcPts val="0"/>
              </a:spcBef>
              <a:spcAft>
                <a:spcPts val="0"/>
              </a:spcAft>
              <a:buNone/>
            </a:pPr>
            <a:r>
              <a:rPr lang="en-US" sz="2800" b="1">
                <a:solidFill>
                  <a:schemeClr val="lt1"/>
                </a:solidFill>
              </a:rPr>
              <a:t>Dataset tersusun dari :</a:t>
            </a:r>
            <a:endParaRPr sz="2800" b="1">
              <a:solidFill>
                <a:schemeClr val="lt1"/>
              </a:solidFill>
            </a:endParaRPr>
          </a:p>
          <a:p>
            <a:pPr marL="914400" lvl="0" indent="-615950" algn="l" rtl="0">
              <a:spcBef>
                <a:spcPts val="0"/>
              </a:spcBef>
              <a:spcAft>
                <a:spcPts val="0"/>
              </a:spcAft>
              <a:buClr>
                <a:schemeClr val="lt1"/>
              </a:buClr>
              <a:buSzPts val="2500"/>
              <a:buChar char="●"/>
            </a:pPr>
            <a:r>
              <a:rPr lang="en-US" sz="2500">
                <a:solidFill>
                  <a:schemeClr val="lt1"/>
                </a:solidFill>
              </a:rPr>
              <a:t>Total baris : 45211</a:t>
            </a:r>
            <a:endParaRPr sz="2500">
              <a:solidFill>
                <a:schemeClr val="lt1"/>
              </a:solidFill>
            </a:endParaRPr>
          </a:p>
          <a:p>
            <a:pPr marL="914400" lvl="0" indent="-615950" algn="l" rtl="0">
              <a:spcBef>
                <a:spcPts val="0"/>
              </a:spcBef>
              <a:spcAft>
                <a:spcPts val="0"/>
              </a:spcAft>
              <a:buClr>
                <a:schemeClr val="lt1"/>
              </a:buClr>
              <a:buSzPts val="2500"/>
              <a:buChar char="●"/>
            </a:pPr>
            <a:r>
              <a:rPr lang="en-US" sz="2500">
                <a:solidFill>
                  <a:schemeClr val="lt1"/>
                </a:solidFill>
              </a:rPr>
              <a:t>Total kolom/fitur : 17</a:t>
            </a:r>
            <a:endParaRPr sz="2500">
              <a:solidFill>
                <a:schemeClr val="lt1"/>
              </a:solidFill>
            </a:endParaRPr>
          </a:p>
          <a:p>
            <a:pPr marL="0" lvl="0" indent="914400" algn="l" rtl="0">
              <a:spcBef>
                <a:spcPts val="0"/>
              </a:spcBef>
              <a:spcAft>
                <a:spcPts val="0"/>
              </a:spcAft>
              <a:buNone/>
            </a:pPr>
            <a:r>
              <a:rPr lang="en-US" sz="2500">
                <a:solidFill>
                  <a:schemeClr val="lt1"/>
                </a:solidFill>
              </a:rPr>
              <a:t>1 fitur target</a:t>
            </a:r>
            <a:endParaRPr sz="2500">
              <a:solidFill>
                <a:schemeClr val="lt1"/>
              </a:solidFill>
            </a:endParaRPr>
          </a:p>
          <a:p>
            <a:pPr marL="0" lvl="0" indent="914400" algn="l" rtl="0">
              <a:spcBef>
                <a:spcPts val="0"/>
              </a:spcBef>
              <a:spcAft>
                <a:spcPts val="0"/>
              </a:spcAft>
              <a:buNone/>
            </a:pPr>
            <a:r>
              <a:rPr lang="en-US" sz="2500">
                <a:solidFill>
                  <a:schemeClr val="lt1"/>
                </a:solidFill>
              </a:rPr>
              <a:t>7 fitur numerik</a:t>
            </a:r>
            <a:endParaRPr sz="2500">
              <a:solidFill>
                <a:schemeClr val="lt1"/>
              </a:solidFill>
            </a:endParaRPr>
          </a:p>
          <a:p>
            <a:pPr marL="0" lvl="0" indent="914400" algn="l" rtl="0">
              <a:spcBef>
                <a:spcPts val="0"/>
              </a:spcBef>
              <a:spcAft>
                <a:spcPts val="0"/>
              </a:spcAft>
              <a:buNone/>
            </a:pPr>
            <a:r>
              <a:rPr lang="en-US" sz="2500">
                <a:solidFill>
                  <a:schemeClr val="lt1"/>
                </a:solidFill>
              </a:rPr>
              <a:t>9 fitur kategorik</a:t>
            </a:r>
            <a:endParaRPr sz="2500">
              <a:solidFill>
                <a:schemeClr val="lt1"/>
              </a:solidFill>
            </a:endParaRPr>
          </a:p>
          <a:p>
            <a:pPr marL="914400" lvl="0" indent="-615950" algn="l" rtl="0">
              <a:spcBef>
                <a:spcPts val="0"/>
              </a:spcBef>
              <a:spcAft>
                <a:spcPts val="0"/>
              </a:spcAft>
              <a:buClr>
                <a:schemeClr val="lt1"/>
              </a:buClr>
              <a:buSzPts val="2500"/>
              <a:buChar char="●"/>
            </a:pPr>
            <a:r>
              <a:rPr lang="en-US" sz="2500">
                <a:solidFill>
                  <a:schemeClr val="lt1"/>
                </a:solidFill>
              </a:rPr>
              <a:t>Terdapat value 'Unknown' pada fitur</a:t>
            </a:r>
            <a:endParaRPr sz="2500">
              <a:solidFill>
                <a:schemeClr val="lt1"/>
              </a:solidFill>
            </a:endParaRPr>
          </a:p>
          <a:p>
            <a:pPr marL="0" lvl="0" indent="0" algn="l" rtl="0">
              <a:spcBef>
                <a:spcPts val="0"/>
              </a:spcBef>
              <a:spcAft>
                <a:spcPts val="0"/>
              </a:spcAft>
              <a:buNone/>
            </a:pPr>
            <a:r>
              <a:rPr lang="en-US" sz="2500">
                <a:solidFill>
                  <a:schemeClr val="lt1"/>
                </a:solidFill>
              </a:rPr>
              <a:t>kategorik yang dianggap sebagai nu</a:t>
            </a:r>
            <a:r>
              <a:rPr lang="en-US" sz="2600">
                <a:solidFill>
                  <a:schemeClr val="lt1"/>
                </a:solidFill>
              </a:rPr>
              <a:t>ll</a:t>
            </a:r>
            <a:endParaRPr sz="2600">
              <a:solidFill>
                <a:schemeClr val="lt1"/>
              </a:solidFill>
            </a:endParaRPr>
          </a:p>
        </p:txBody>
      </p:sp>
      <p:grpSp>
        <p:nvGrpSpPr>
          <p:cNvPr id="332" name="Google Shape;332;p22"/>
          <p:cNvGrpSpPr/>
          <p:nvPr/>
        </p:nvGrpSpPr>
        <p:grpSpPr>
          <a:xfrm>
            <a:off x="8961596" y="4306652"/>
            <a:ext cx="7827529" cy="5203648"/>
            <a:chOff x="9342596" y="1334852"/>
            <a:chExt cx="7827529" cy="5203648"/>
          </a:xfrm>
        </p:grpSpPr>
        <p:sp>
          <p:nvSpPr>
            <p:cNvPr id="333" name="Google Shape;333;p22"/>
            <p:cNvSpPr/>
            <p:nvPr/>
          </p:nvSpPr>
          <p:spPr>
            <a:xfrm rot="2952470">
              <a:off x="9878913" y="1967006"/>
              <a:ext cx="2734966" cy="2647212"/>
            </a:xfrm>
            <a:prstGeom prst="pie">
              <a:avLst>
                <a:gd name="adj1" fmla="val 19166531"/>
                <a:gd name="adj2" fmla="val 16200000"/>
              </a:avLst>
            </a:prstGeom>
            <a:solidFill>
              <a:srgbClr val="992800"/>
            </a:solidFill>
            <a:ln>
              <a:noFill/>
            </a:ln>
            <a:effectLst>
              <a:outerShdw blurRad="142875" dist="19050" dir="5400000" algn="bl" rotWithShape="0">
                <a:schemeClr val="lt2">
                  <a:alpha val="30000"/>
                </a:schemeClr>
              </a:outerShdw>
            </a:effectLst>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334" name="Google Shape;334;p22"/>
            <p:cNvSpPr/>
            <p:nvPr/>
          </p:nvSpPr>
          <p:spPr>
            <a:xfrm rot="2952470">
              <a:off x="10094926" y="1901546"/>
              <a:ext cx="2734966" cy="2647212"/>
            </a:xfrm>
            <a:prstGeom prst="pie">
              <a:avLst>
                <a:gd name="adj1" fmla="val 16223339"/>
                <a:gd name="adj2" fmla="val 19054608"/>
              </a:avLst>
            </a:prstGeom>
            <a:solidFill>
              <a:srgbClr val="3C7F72"/>
            </a:solidFill>
            <a:ln>
              <a:noFill/>
            </a:ln>
            <a:effectLst>
              <a:outerShdw blurRad="200025" dist="19050" dir="5400000" algn="bl" rotWithShape="0">
                <a:schemeClr val="lt2">
                  <a:alpha val="30000"/>
                </a:schemeClr>
              </a:outerShdw>
            </a:effectLst>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pic>
          <p:nvPicPr>
            <p:cNvPr id="335" name="Google Shape;335;p22"/>
            <p:cNvPicPr preferRelativeResize="0"/>
            <p:nvPr/>
          </p:nvPicPr>
          <p:blipFill>
            <a:blip r:embed="rId3">
              <a:alphaModFix/>
            </a:blip>
            <a:stretch>
              <a:fillRect/>
            </a:stretch>
          </p:blipFill>
          <p:spPr>
            <a:xfrm>
              <a:off x="12225703" y="2592752"/>
              <a:ext cx="300080" cy="300893"/>
            </a:xfrm>
            <a:prstGeom prst="rect">
              <a:avLst/>
            </a:prstGeom>
            <a:noFill/>
            <a:ln>
              <a:noFill/>
            </a:ln>
            <a:effectLst>
              <a:outerShdw blurRad="142875" dist="19050" dir="5400000" algn="bl" rotWithShape="0">
                <a:srgbClr val="000000">
                  <a:alpha val="50000"/>
                </a:srgbClr>
              </a:outerShdw>
            </a:effectLst>
          </p:spPr>
        </p:pic>
        <p:pic>
          <p:nvPicPr>
            <p:cNvPr id="336" name="Google Shape;336;p22"/>
            <p:cNvPicPr preferRelativeResize="0"/>
            <p:nvPr/>
          </p:nvPicPr>
          <p:blipFill>
            <a:blip r:embed="rId3">
              <a:alphaModFix/>
            </a:blip>
            <a:stretch>
              <a:fillRect/>
            </a:stretch>
          </p:blipFill>
          <p:spPr>
            <a:xfrm rot="10800000">
              <a:off x="10178361" y="2744132"/>
              <a:ext cx="300080" cy="303878"/>
            </a:xfrm>
            <a:prstGeom prst="rect">
              <a:avLst/>
            </a:prstGeom>
            <a:noFill/>
            <a:ln>
              <a:noFill/>
            </a:ln>
            <a:effectLst>
              <a:outerShdw blurRad="142875" dist="19050" dir="5400000" algn="bl" rotWithShape="0">
                <a:srgbClr val="000000">
                  <a:alpha val="50000"/>
                </a:srgbClr>
              </a:outerShdw>
            </a:effectLst>
          </p:spPr>
        </p:pic>
        <p:sp>
          <p:nvSpPr>
            <p:cNvPr id="337" name="Google Shape;337;p22"/>
            <p:cNvSpPr txBox="1"/>
            <p:nvPr/>
          </p:nvSpPr>
          <p:spPr>
            <a:xfrm>
              <a:off x="9981299" y="3005072"/>
              <a:ext cx="990600" cy="440400"/>
            </a:xfrm>
            <a:prstGeom prst="rect">
              <a:avLst/>
            </a:prstGeom>
            <a:noFill/>
            <a:ln>
              <a:noFill/>
            </a:ln>
            <a:effectLst>
              <a:outerShdw blurRad="142875" dist="19050" dir="5400000" algn="bl" rotWithShape="0">
                <a:srgbClr val="000000">
                  <a:alpha val="50000"/>
                </a:srgbClr>
              </a:outerShdw>
            </a:effectLst>
          </p:spPr>
          <p:txBody>
            <a:bodyPr spcFirstLastPara="1" wrap="square" lIns="182850" tIns="182850" rIns="182850" bIns="182850" anchor="t" anchorCtr="0">
              <a:noAutofit/>
            </a:bodyPr>
            <a:lstStyle/>
            <a:p>
              <a:pPr marL="0" lvl="0" indent="0" algn="l" rtl="0">
                <a:spcBef>
                  <a:spcPts val="0"/>
                </a:spcBef>
                <a:spcAft>
                  <a:spcPts val="0"/>
                </a:spcAft>
                <a:buNone/>
              </a:pPr>
              <a:r>
                <a:rPr lang="en-US" sz="1600" b="1">
                  <a:solidFill>
                    <a:schemeClr val="lt1"/>
                  </a:solidFill>
                </a:rPr>
                <a:t>88,7%</a:t>
              </a:r>
              <a:endParaRPr sz="1400" b="1">
                <a:solidFill>
                  <a:schemeClr val="lt1"/>
                </a:solidFill>
              </a:endParaRPr>
            </a:p>
          </p:txBody>
        </p:sp>
        <p:sp>
          <p:nvSpPr>
            <p:cNvPr id="338" name="Google Shape;338;p22"/>
            <p:cNvSpPr txBox="1"/>
            <p:nvPr/>
          </p:nvSpPr>
          <p:spPr>
            <a:xfrm>
              <a:off x="11618063" y="2769650"/>
              <a:ext cx="990600" cy="440400"/>
            </a:xfrm>
            <a:prstGeom prst="rect">
              <a:avLst/>
            </a:prstGeom>
            <a:noFill/>
            <a:ln>
              <a:noFill/>
            </a:ln>
            <a:effectLst>
              <a:outerShdw blurRad="142875" dist="19050" dir="5400000" algn="bl" rotWithShape="0">
                <a:srgbClr val="000000">
                  <a:alpha val="50000"/>
                </a:srgbClr>
              </a:outerShdw>
            </a:effectLst>
          </p:spPr>
          <p:txBody>
            <a:bodyPr spcFirstLastPara="1" wrap="square" lIns="182850" tIns="182850" rIns="182850" bIns="182850" anchor="t" anchorCtr="0">
              <a:noAutofit/>
            </a:bodyPr>
            <a:lstStyle/>
            <a:p>
              <a:pPr marL="0" lvl="0" indent="0" algn="l" rtl="0">
                <a:spcBef>
                  <a:spcPts val="0"/>
                </a:spcBef>
                <a:spcAft>
                  <a:spcPts val="0"/>
                </a:spcAft>
                <a:buNone/>
              </a:pPr>
              <a:r>
                <a:rPr lang="en-US" sz="1600" b="1">
                  <a:solidFill>
                    <a:schemeClr val="lt1"/>
                  </a:solidFill>
                </a:rPr>
                <a:t>11,3 %</a:t>
              </a:r>
              <a:endParaRPr sz="1400" b="1">
                <a:solidFill>
                  <a:schemeClr val="lt1"/>
                </a:solidFill>
              </a:endParaRPr>
            </a:p>
          </p:txBody>
        </p:sp>
        <p:sp>
          <p:nvSpPr>
            <p:cNvPr id="339" name="Google Shape;339;p22"/>
            <p:cNvSpPr txBox="1"/>
            <p:nvPr/>
          </p:nvSpPr>
          <p:spPr>
            <a:xfrm>
              <a:off x="13102425" y="1489800"/>
              <a:ext cx="4067700" cy="5048700"/>
            </a:xfrm>
            <a:prstGeom prst="rect">
              <a:avLst/>
            </a:prstGeom>
            <a:noFill/>
            <a:ln>
              <a:noFill/>
            </a:ln>
            <a:effectLst>
              <a:outerShdw blurRad="142875" dist="19050" dir="5400000" algn="bl" rotWithShape="0">
                <a:srgbClr val="000000">
                  <a:alpha val="50000"/>
                </a:srgbClr>
              </a:outerShdw>
            </a:effectLst>
          </p:spPr>
          <p:txBody>
            <a:bodyPr spcFirstLastPara="1" wrap="square" lIns="182850" tIns="182850" rIns="182850" bIns="182850" anchor="t" anchorCtr="0">
              <a:spAutoFit/>
            </a:bodyPr>
            <a:lstStyle/>
            <a:p>
              <a:pPr marL="0" lvl="0" indent="0" algn="l" rtl="0">
                <a:spcBef>
                  <a:spcPts val="0"/>
                </a:spcBef>
                <a:spcAft>
                  <a:spcPts val="0"/>
                </a:spcAft>
                <a:buNone/>
              </a:pPr>
              <a:r>
                <a:rPr lang="en-US" sz="2400" b="1">
                  <a:solidFill>
                    <a:schemeClr val="lt1"/>
                  </a:solidFill>
                </a:rPr>
                <a:t>Fitur target highlights</a:t>
              </a:r>
              <a:endParaRPr sz="2400" b="1">
                <a:solidFill>
                  <a:schemeClr val="lt1"/>
                </a:solidFill>
              </a:endParaRPr>
            </a:p>
            <a:p>
              <a:pPr marL="0" lvl="0" indent="0" algn="l" rtl="0">
                <a:spcBef>
                  <a:spcPts val="0"/>
                </a:spcBef>
                <a:spcAft>
                  <a:spcPts val="0"/>
                </a:spcAft>
                <a:buNone/>
              </a:pPr>
              <a:endParaRPr sz="2400">
                <a:solidFill>
                  <a:schemeClr val="lt1"/>
                </a:solidFill>
              </a:endParaRPr>
            </a:p>
            <a:p>
              <a:pPr marL="0" lvl="0" indent="0" algn="l" rtl="0">
                <a:spcBef>
                  <a:spcPts val="0"/>
                </a:spcBef>
                <a:spcAft>
                  <a:spcPts val="0"/>
                </a:spcAft>
                <a:buNone/>
              </a:pPr>
              <a:r>
                <a:rPr lang="en-US" sz="2400">
                  <a:solidFill>
                    <a:schemeClr val="lt1"/>
                  </a:solidFill>
                </a:rPr>
                <a:t>No</a:t>
              </a:r>
              <a:endParaRPr sz="2400">
                <a:solidFill>
                  <a:schemeClr val="lt1"/>
                </a:solidFill>
              </a:endParaRPr>
            </a:p>
            <a:p>
              <a:pPr marL="0" lvl="0" indent="0" algn="l" rtl="0">
                <a:spcBef>
                  <a:spcPts val="0"/>
                </a:spcBef>
                <a:spcAft>
                  <a:spcPts val="0"/>
                </a:spcAft>
                <a:buNone/>
              </a:pPr>
              <a:r>
                <a:rPr lang="en-US" sz="2200">
                  <a:solidFill>
                    <a:schemeClr val="lt1"/>
                  </a:solidFill>
                </a:rPr>
                <a:t>88,7% Nasabah tidak setuju</a:t>
              </a:r>
              <a:endParaRPr sz="2200">
                <a:solidFill>
                  <a:schemeClr val="lt1"/>
                </a:solidFill>
              </a:endParaRPr>
            </a:p>
            <a:p>
              <a:pPr marL="0" lvl="0" indent="0" algn="l" rtl="0">
                <a:spcBef>
                  <a:spcPts val="0"/>
                </a:spcBef>
                <a:spcAft>
                  <a:spcPts val="0"/>
                </a:spcAft>
                <a:buNone/>
              </a:pPr>
              <a:r>
                <a:rPr lang="en-US" sz="2200">
                  <a:solidFill>
                    <a:schemeClr val="lt1"/>
                  </a:solidFill>
                </a:rPr>
                <a:t>mengikuti deposito berjangka</a:t>
              </a:r>
              <a:endParaRPr sz="2200">
                <a:solidFill>
                  <a:schemeClr val="lt1"/>
                </a:solidFill>
              </a:endParaRPr>
            </a:p>
            <a:p>
              <a:pPr marL="0" lvl="0" indent="0" algn="l" rtl="0">
                <a:spcBef>
                  <a:spcPts val="0"/>
                </a:spcBef>
                <a:spcAft>
                  <a:spcPts val="0"/>
                </a:spcAft>
                <a:buNone/>
              </a:pPr>
              <a:endParaRPr sz="2400">
                <a:solidFill>
                  <a:schemeClr val="lt1"/>
                </a:solidFill>
              </a:endParaRPr>
            </a:p>
            <a:p>
              <a:pPr marL="0" lvl="0" indent="0" algn="l" rtl="0">
                <a:spcBef>
                  <a:spcPts val="0"/>
                </a:spcBef>
                <a:spcAft>
                  <a:spcPts val="0"/>
                </a:spcAft>
                <a:buNone/>
              </a:pPr>
              <a:r>
                <a:rPr lang="en-US" sz="2400">
                  <a:solidFill>
                    <a:schemeClr val="lt1"/>
                  </a:solidFill>
                </a:rPr>
                <a:t>Yes</a:t>
              </a:r>
              <a:endParaRPr sz="2400">
                <a:solidFill>
                  <a:schemeClr val="lt1"/>
                </a:solidFill>
              </a:endParaRPr>
            </a:p>
            <a:p>
              <a:pPr marL="0" lvl="0" indent="0" algn="l" rtl="0">
                <a:spcBef>
                  <a:spcPts val="0"/>
                </a:spcBef>
                <a:spcAft>
                  <a:spcPts val="0"/>
                </a:spcAft>
                <a:buNone/>
              </a:pPr>
              <a:r>
                <a:rPr lang="en-US" sz="2200">
                  <a:solidFill>
                    <a:schemeClr val="lt1"/>
                  </a:solidFill>
                </a:rPr>
                <a:t>11,3% Nasabah setuju</a:t>
              </a:r>
              <a:endParaRPr sz="2200">
                <a:solidFill>
                  <a:schemeClr val="lt1"/>
                </a:solidFill>
              </a:endParaRPr>
            </a:p>
            <a:p>
              <a:pPr marL="0" lvl="0" indent="0" algn="l" rtl="0">
                <a:spcBef>
                  <a:spcPts val="0"/>
                </a:spcBef>
                <a:spcAft>
                  <a:spcPts val="0"/>
                </a:spcAft>
                <a:buNone/>
              </a:pPr>
              <a:r>
                <a:rPr lang="en-US" sz="2200">
                  <a:solidFill>
                    <a:schemeClr val="lt1"/>
                  </a:solidFill>
                </a:rPr>
                <a:t>mengikuti deposito berjangka</a:t>
              </a:r>
              <a:endParaRPr sz="2200">
                <a:solidFill>
                  <a:schemeClr val="lt1"/>
                </a:solidFill>
              </a:endParaRPr>
            </a:p>
            <a:p>
              <a:pPr marL="0" lvl="0" indent="0" algn="l" rtl="0">
                <a:spcBef>
                  <a:spcPts val="0"/>
                </a:spcBef>
                <a:spcAft>
                  <a:spcPts val="0"/>
                </a:spcAft>
                <a:buNone/>
              </a:pPr>
              <a:endParaRPr sz="2400">
                <a:solidFill>
                  <a:schemeClr val="lt1"/>
                </a:solidFill>
              </a:endParaRPr>
            </a:p>
            <a:p>
              <a:pPr marL="0" lvl="0" indent="0" algn="l" rtl="0">
                <a:spcBef>
                  <a:spcPts val="0"/>
                </a:spcBef>
                <a:spcAft>
                  <a:spcPts val="0"/>
                </a:spcAft>
                <a:buNone/>
              </a:pPr>
              <a:endParaRPr sz="2400">
                <a:solidFill>
                  <a:schemeClr val="lt1"/>
                </a:solidFill>
              </a:endParaRPr>
            </a:p>
            <a:p>
              <a:pPr marL="0" lvl="0" indent="0" algn="l" rtl="0">
                <a:spcBef>
                  <a:spcPts val="0"/>
                </a:spcBef>
                <a:spcAft>
                  <a:spcPts val="0"/>
                </a:spcAft>
                <a:buNone/>
              </a:pPr>
              <a:r>
                <a:rPr lang="en-US" sz="2400">
                  <a:solidFill>
                    <a:schemeClr val="lt1"/>
                  </a:solidFill>
                </a:rPr>
                <a:t>Hanya 1 dari 9 orang</a:t>
              </a:r>
              <a:endParaRPr sz="2400">
                <a:solidFill>
                  <a:schemeClr val="lt1"/>
                </a:solidFill>
              </a:endParaRPr>
            </a:p>
            <a:p>
              <a:pPr marL="0" lvl="0" indent="0" algn="l" rtl="0">
                <a:spcBef>
                  <a:spcPts val="0"/>
                </a:spcBef>
                <a:spcAft>
                  <a:spcPts val="0"/>
                </a:spcAft>
                <a:buNone/>
              </a:pPr>
              <a:r>
                <a:rPr lang="en-US" sz="2400">
                  <a:solidFill>
                    <a:schemeClr val="lt1"/>
                  </a:solidFill>
                </a:rPr>
                <a:t>[ 5289 dari 45211 ]</a:t>
              </a:r>
              <a:endParaRPr sz="2400">
                <a:solidFill>
                  <a:schemeClr val="lt1"/>
                </a:solidFill>
              </a:endParaRPr>
            </a:p>
          </p:txBody>
        </p:sp>
        <p:pic>
          <p:nvPicPr>
            <p:cNvPr id="340" name="Google Shape;340;p22"/>
            <p:cNvPicPr preferRelativeResize="0"/>
            <p:nvPr/>
          </p:nvPicPr>
          <p:blipFill>
            <a:blip r:embed="rId3">
              <a:alphaModFix/>
            </a:blip>
            <a:stretch>
              <a:fillRect/>
            </a:stretch>
          </p:blipFill>
          <p:spPr>
            <a:xfrm>
              <a:off x="14003025" y="3795350"/>
              <a:ext cx="332500" cy="336700"/>
            </a:xfrm>
            <a:prstGeom prst="rect">
              <a:avLst/>
            </a:prstGeom>
            <a:noFill/>
            <a:ln>
              <a:noFill/>
            </a:ln>
            <a:effectLst>
              <a:outerShdw blurRad="142875" dist="19050" dir="5400000" algn="bl" rotWithShape="0">
                <a:srgbClr val="000000">
                  <a:alpha val="50000"/>
                </a:srgbClr>
              </a:outerShdw>
            </a:effectLst>
          </p:spPr>
        </p:pic>
        <p:pic>
          <p:nvPicPr>
            <p:cNvPr id="341" name="Google Shape;341;p22"/>
            <p:cNvPicPr preferRelativeResize="0"/>
            <p:nvPr/>
          </p:nvPicPr>
          <p:blipFill>
            <a:blip r:embed="rId3">
              <a:alphaModFix/>
            </a:blip>
            <a:stretch>
              <a:fillRect/>
            </a:stretch>
          </p:blipFill>
          <p:spPr>
            <a:xfrm rot="10800000">
              <a:off x="13886350" y="2432950"/>
              <a:ext cx="332500" cy="336700"/>
            </a:xfrm>
            <a:prstGeom prst="rect">
              <a:avLst/>
            </a:prstGeom>
            <a:noFill/>
            <a:ln>
              <a:noFill/>
            </a:ln>
            <a:effectLst>
              <a:outerShdw blurRad="142875" dist="19050" dir="5400000" algn="bl" rotWithShape="0">
                <a:srgbClr val="000000">
                  <a:alpha val="50000"/>
                </a:srgbClr>
              </a:outerShdw>
            </a:effectLst>
          </p:spPr>
        </p:pic>
        <p:pic>
          <p:nvPicPr>
            <p:cNvPr id="342" name="Google Shape;342;p22"/>
            <p:cNvPicPr preferRelativeResize="0"/>
            <p:nvPr/>
          </p:nvPicPr>
          <p:blipFill>
            <a:blip r:embed="rId4">
              <a:alphaModFix/>
            </a:blip>
            <a:stretch>
              <a:fillRect/>
            </a:stretch>
          </p:blipFill>
          <p:spPr>
            <a:xfrm>
              <a:off x="9782186" y="5609050"/>
              <a:ext cx="3360425" cy="775650"/>
            </a:xfrm>
            <a:prstGeom prst="rect">
              <a:avLst/>
            </a:prstGeom>
            <a:noFill/>
            <a:ln>
              <a:noFill/>
            </a:ln>
          </p:spPr>
        </p:pic>
      </p:grpSp>
      <p:grpSp>
        <p:nvGrpSpPr>
          <p:cNvPr id="343" name="Google Shape;343;p22"/>
          <p:cNvGrpSpPr/>
          <p:nvPr/>
        </p:nvGrpSpPr>
        <p:grpSpPr>
          <a:xfrm>
            <a:off x="492604" y="318426"/>
            <a:ext cx="1756504" cy="676457"/>
            <a:chOff x="0" y="0"/>
            <a:chExt cx="2342005" cy="901943"/>
          </a:xfrm>
        </p:grpSpPr>
        <p:sp>
          <p:nvSpPr>
            <p:cNvPr id="344" name="Google Shape;344;p22"/>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5">
                <a:alphaModFix/>
              </a:blip>
              <a:stretch>
                <a:fillRect l="-94976" t="-63005" r="-79086" b="-110195"/>
              </a:stretch>
            </a:blipFill>
            <a:ln>
              <a:noFill/>
            </a:ln>
          </p:spPr>
        </p:sp>
        <p:sp>
          <p:nvSpPr>
            <p:cNvPr id="345" name="Google Shape;345;p22"/>
            <p:cNvSpPr/>
            <p:nvPr/>
          </p:nvSpPr>
          <p:spPr>
            <a:xfrm>
              <a:off x="660841" y="297238"/>
              <a:ext cx="1681164" cy="307468"/>
            </a:xfrm>
            <a:custGeom>
              <a:avLst/>
              <a:gdLst/>
              <a:ahLst/>
              <a:cxnLst/>
              <a:rect l="l" t="t" r="r" b="b"/>
              <a:pathLst>
                <a:path w="1681164" h="307468" extrusionOk="0">
                  <a:moveTo>
                    <a:pt x="0" y="0"/>
                  </a:moveTo>
                  <a:lnTo>
                    <a:pt x="1681164" y="0"/>
                  </a:lnTo>
                  <a:lnTo>
                    <a:pt x="1681164" y="307467"/>
                  </a:lnTo>
                  <a:lnTo>
                    <a:pt x="0" y="307467"/>
                  </a:lnTo>
                  <a:lnTo>
                    <a:pt x="0" y="0"/>
                  </a:lnTo>
                  <a:close/>
                </a:path>
              </a:pathLst>
            </a:custGeom>
            <a:blipFill rotWithShape="1">
              <a:blip r:embed="rId5">
                <a:alphaModFix/>
              </a:blip>
              <a:stretch>
                <a:fillRect l="-25537" t="-483676" r="-21038" b="-217669"/>
              </a:stretch>
            </a:blipFill>
            <a:ln>
              <a:noFill/>
            </a:ln>
          </p:spPr>
        </p:sp>
      </p:grpSp>
      <p:sp>
        <p:nvSpPr>
          <p:cNvPr id="346" name="Google Shape;346;p22"/>
          <p:cNvSpPr txBox="1"/>
          <p:nvPr/>
        </p:nvSpPr>
        <p:spPr>
          <a:xfrm>
            <a:off x="252462" y="9773183"/>
            <a:ext cx="1942500" cy="33840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1D252D"/>
                </a:solidFill>
                <a:latin typeface="Arial"/>
                <a:ea typeface="Arial"/>
                <a:cs typeface="Arial"/>
                <a:sym typeface="Arial"/>
              </a:rPr>
              <a:t>Final Project</a:t>
            </a:r>
            <a:endParaRPr/>
          </a:p>
        </p:txBody>
      </p:sp>
      <p:sp>
        <p:nvSpPr>
          <p:cNvPr id="347" name="Google Shape;347;p22"/>
          <p:cNvSpPr/>
          <p:nvPr/>
        </p:nvSpPr>
        <p:spPr>
          <a:xfrm>
            <a:off x="2172900" y="2241575"/>
            <a:ext cx="6240300" cy="7437600"/>
          </a:xfrm>
          <a:prstGeom prst="roundRect">
            <a:avLst>
              <a:gd name="adj" fmla="val 16667"/>
            </a:avLst>
          </a:prstGeom>
          <a:solidFill>
            <a:srgbClr val="1D252D"/>
          </a:solidFill>
          <a:ln>
            <a:noFill/>
          </a:ln>
          <a:effectLst>
            <a:outerShdw blurRad="200025" dist="19050" dir="5400000" algn="bl" rotWithShape="0">
              <a:srgbClr val="000000">
                <a:alpha val="50000"/>
              </a:srgbClr>
            </a:outerShdw>
          </a:effectLst>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348" name="Google Shape;348;p22"/>
          <p:cNvSpPr txBox="1"/>
          <p:nvPr/>
        </p:nvSpPr>
        <p:spPr>
          <a:xfrm>
            <a:off x="2655250" y="2553375"/>
            <a:ext cx="5343000" cy="7018800"/>
          </a:xfrm>
          <a:prstGeom prst="rect">
            <a:avLst/>
          </a:prstGeom>
          <a:noFill/>
          <a:ln>
            <a:noFill/>
          </a:ln>
        </p:spPr>
        <p:txBody>
          <a:bodyPr spcFirstLastPara="1" wrap="square" lIns="182850" tIns="182850" rIns="182850" bIns="182850" anchor="t" anchorCtr="0">
            <a:spAutoFit/>
          </a:bodyPr>
          <a:lstStyle/>
          <a:p>
            <a:pPr marL="0" lvl="0" indent="0" algn="l" rtl="0">
              <a:spcBef>
                <a:spcPts val="0"/>
              </a:spcBef>
              <a:spcAft>
                <a:spcPts val="0"/>
              </a:spcAft>
              <a:buNone/>
            </a:pPr>
            <a:r>
              <a:rPr lang="en-US" sz="2400" b="1">
                <a:solidFill>
                  <a:schemeClr val="lt1"/>
                </a:solidFill>
              </a:rPr>
              <a:t>Fitur dalam dataset :</a:t>
            </a:r>
            <a:endParaRPr sz="2400" b="1">
              <a:solidFill>
                <a:schemeClr val="lt1"/>
              </a:solidFill>
            </a:endParaRPr>
          </a:p>
          <a:p>
            <a:pPr marL="457200" lvl="0" indent="-381000" algn="l" rtl="0">
              <a:spcBef>
                <a:spcPts val="0"/>
              </a:spcBef>
              <a:spcAft>
                <a:spcPts val="0"/>
              </a:spcAft>
              <a:buClr>
                <a:schemeClr val="lt1"/>
              </a:buClr>
              <a:buSzPts val="2400"/>
              <a:buAutoNum type="arabicPeriod"/>
            </a:pPr>
            <a:r>
              <a:rPr lang="en-US" sz="2400">
                <a:solidFill>
                  <a:schemeClr val="lt1"/>
                </a:solidFill>
              </a:rPr>
              <a:t>age</a:t>
            </a:r>
            <a:endParaRPr sz="2400">
              <a:solidFill>
                <a:schemeClr val="lt1"/>
              </a:solidFill>
            </a:endParaRPr>
          </a:p>
          <a:p>
            <a:pPr marL="457200" lvl="0" indent="-381000" algn="l" rtl="0">
              <a:spcBef>
                <a:spcPts val="0"/>
              </a:spcBef>
              <a:spcAft>
                <a:spcPts val="0"/>
              </a:spcAft>
              <a:buClr>
                <a:schemeClr val="lt1"/>
              </a:buClr>
              <a:buSzPts val="2400"/>
              <a:buAutoNum type="arabicPeriod"/>
            </a:pPr>
            <a:r>
              <a:rPr lang="en-US" sz="2400">
                <a:solidFill>
                  <a:schemeClr val="lt1"/>
                </a:solidFill>
              </a:rPr>
              <a:t>job_type</a:t>
            </a:r>
            <a:endParaRPr sz="2400">
              <a:solidFill>
                <a:schemeClr val="lt1"/>
              </a:solidFill>
            </a:endParaRPr>
          </a:p>
          <a:p>
            <a:pPr marL="457200" lvl="0" indent="-381000" algn="l" rtl="0">
              <a:spcBef>
                <a:spcPts val="0"/>
              </a:spcBef>
              <a:spcAft>
                <a:spcPts val="0"/>
              </a:spcAft>
              <a:buClr>
                <a:schemeClr val="lt1"/>
              </a:buClr>
              <a:buSzPts val="2400"/>
              <a:buAutoNum type="arabicPeriod"/>
            </a:pPr>
            <a:r>
              <a:rPr lang="en-US" sz="2400">
                <a:solidFill>
                  <a:schemeClr val="lt1"/>
                </a:solidFill>
              </a:rPr>
              <a:t>marital_status</a:t>
            </a:r>
            <a:endParaRPr sz="2400">
              <a:solidFill>
                <a:schemeClr val="lt1"/>
              </a:solidFill>
            </a:endParaRPr>
          </a:p>
          <a:p>
            <a:pPr marL="457200" lvl="0" indent="-381000" algn="l" rtl="0">
              <a:spcBef>
                <a:spcPts val="0"/>
              </a:spcBef>
              <a:spcAft>
                <a:spcPts val="0"/>
              </a:spcAft>
              <a:buClr>
                <a:schemeClr val="lt1"/>
              </a:buClr>
              <a:buSzPts val="2400"/>
              <a:buAutoNum type="arabicPeriod"/>
            </a:pPr>
            <a:r>
              <a:rPr lang="en-US" sz="2400">
                <a:solidFill>
                  <a:schemeClr val="lt1"/>
                </a:solidFill>
              </a:rPr>
              <a:t>education</a:t>
            </a:r>
            <a:endParaRPr sz="2400">
              <a:solidFill>
                <a:schemeClr val="lt1"/>
              </a:solidFill>
            </a:endParaRPr>
          </a:p>
          <a:p>
            <a:pPr marL="457200" lvl="0" indent="-381000" algn="l" rtl="0">
              <a:spcBef>
                <a:spcPts val="0"/>
              </a:spcBef>
              <a:spcAft>
                <a:spcPts val="0"/>
              </a:spcAft>
              <a:buClr>
                <a:schemeClr val="lt1"/>
              </a:buClr>
              <a:buSzPts val="2400"/>
              <a:buAutoNum type="arabicPeriod"/>
            </a:pPr>
            <a:r>
              <a:rPr lang="en-US" sz="2400">
                <a:solidFill>
                  <a:schemeClr val="lt1"/>
                </a:solidFill>
              </a:rPr>
              <a:t>has_default</a:t>
            </a:r>
            <a:endParaRPr sz="2400">
              <a:solidFill>
                <a:schemeClr val="lt1"/>
              </a:solidFill>
            </a:endParaRPr>
          </a:p>
          <a:p>
            <a:pPr marL="457200" lvl="0" indent="-381000" algn="l" rtl="0">
              <a:spcBef>
                <a:spcPts val="0"/>
              </a:spcBef>
              <a:spcAft>
                <a:spcPts val="0"/>
              </a:spcAft>
              <a:buClr>
                <a:schemeClr val="lt1"/>
              </a:buClr>
              <a:buSzPts val="2400"/>
              <a:buAutoNum type="arabicPeriod"/>
            </a:pPr>
            <a:r>
              <a:rPr lang="en-US" sz="2400">
                <a:solidFill>
                  <a:schemeClr val="lt1"/>
                </a:solidFill>
              </a:rPr>
              <a:t>balance</a:t>
            </a:r>
            <a:endParaRPr sz="2400">
              <a:solidFill>
                <a:schemeClr val="lt1"/>
              </a:solidFill>
            </a:endParaRPr>
          </a:p>
          <a:p>
            <a:pPr marL="457200" lvl="0" indent="-381000" algn="l" rtl="0">
              <a:spcBef>
                <a:spcPts val="0"/>
              </a:spcBef>
              <a:spcAft>
                <a:spcPts val="0"/>
              </a:spcAft>
              <a:buClr>
                <a:schemeClr val="lt1"/>
              </a:buClr>
              <a:buSzPts val="2400"/>
              <a:buAutoNum type="arabicPeriod"/>
            </a:pPr>
            <a:r>
              <a:rPr lang="en-US" sz="2400">
                <a:solidFill>
                  <a:schemeClr val="lt1"/>
                </a:solidFill>
              </a:rPr>
              <a:t>has_housing_loan</a:t>
            </a:r>
            <a:endParaRPr sz="2400">
              <a:solidFill>
                <a:schemeClr val="lt1"/>
              </a:solidFill>
            </a:endParaRPr>
          </a:p>
          <a:p>
            <a:pPr marL="457200" lvl="0" indent="-381000" algn="l" rtl="0">
              <a:spcBef>
                <a:spcPts val="0"/>
              </a:spcBef>
              <a:spcAft>
                <a:spcPts val="0"/>
              </a:spcAft>
              <a:buClr>
                <a:schemeClr val="lt1"/>
              </a:buClr>
              <a:buSzPts val="2400"/>
              <a:buAutoNum type="arabicPeriod"/>
            </a:pPr>
            <a:r>
              <a:rPr lang="en-US" sz="2400">
                <a:solidFill>
                  <a:schemeClr val="lt1"/>
                </a:solidFill>
              </a:rPr>
              <a:t>has_personal_loan</a:t>
            </a:r>
            <a:endParaRPr sz="2400">
              <a:solidFill>
                <a:schemeClr val="lt1"/>
              </a:solidFill>
            </a:endParaRPr>
          </a:p>
          <a:p>
            <a:pPr marL="457200" lvl="0" indent="-381000" algn="l" rtl="0">
              <a:spcBef>
                <a:spcPts val="0"/>
              </a:spcBef>
              <a:spcAft>
                <a:spcPts val="0"/>
              </a:spcAft>
              <a:buClr>
                <a:schemeClr val="lt1"/>
              </a:buClr>
              <a:buSzPts val="2400"/>
              <a:buAutoNum type="arabicPeriod"/>
            </a:pPr>
            <a:r>
              <a:rPr lang="en-US" sz="2400">
                <a:solidFill>
                  <a:schemeClr val="lt1"/>
                </a:solidFill>
              </a:rPr>
              <a:t>contact_type</a:t>
            </a:r>
            <a:endParaRPr sz="2400">
              <a:solidFill>
                <a:schemeClr val="lt1"/>
              </a:solidFill>
            </a:endParaRPr>
          </a:p>
          <a:p>
            <a:pPr marL="457200" lvl="0" indent="-381000" algn="l" rtl="0">
              <a:spcBef>
                <a:spcPts val="0"/>
              </a:spcBef>
              <a:spcAft>
                <a:spcPts val="0"/>
              </a:spcAft>
              <a:buClr>
                <a:schemeClr val="lt1"/>
              </a:buClr>
              <a:buSzPts val="2400"/>
              <a:buAutoNum type="arabicPeriod"/>
            </a:pPr>
            <a:r>
              <a:rPr lang="en-US" sz="2400">
                <a:solidFill>
                  <a:schemeClr val="lt1"/>
                </a:solidFill>
              </a:rPr>
              <a:t>last_contact_day</a:t>
            </a:r>
            <a:endParaRPr sz="2400">
              <a:solidFill>
                <a:schemeClr val="lt1"/>
              </a:solidFill>
            </a:endParaRPr>
          </a:p>
          <a:p>
            <a:pPr marL="457200" lvl="0" indent="-381000" algn="l" rtl="0">
              <a:spcBef>
                <a:spcPts val="0"/>
              </a:spcBef>
              <a:spcAft>
                <a:spcPts val="0"/>
              </a:spcAft>
              <a:buClr>
                <a:schemeClr val="lt1"/>
              </a:buClr>
              <a:buSzPts val="2400"/>
              <a:buAutoNum type="arabicPeriod"/>
            </a:pPr>
            <a:r>
              <a:rPr lang="en-US" sz="2400">
                <a:solidFill>
                  <a:schemeClr val="lt1"/>
                </a:solidFill>
              </a:rPr>
              <a:t>last_contact_month</a:t>
            </a:r>
            <a:endParaRPr sz="2400">
              <a:solidFill>
                <a:schemeClr val="lt1"/>
              </a:solidFill>
            </a:endParaRPr>
          </a:p>
          <a:p>
            <a:pPr marL="457200" lvl="0" indent="-381000" algn="l" rtl="0">
              <a:spcBef>
                <a:spcPts val="0"/>
              </a:spcBef>
              <a:spcAft>
                <a:spcPts val="0"/>
              </a:spcAft>
              <a:buClr>
                <a:schemeClr val="lt1"/>
              </a:buClr>
              <a:buSzPts val="2400"/>
              <a:buAutoNum type="arabicPeriod"/>
            </a:pPr>
            <a:r>
              <a:rPr lang="en-US" sz="2400">
                <a:solidFill>
                  <a:schemeClr val="lt1"/>
                </a:solidFill>
              </a:rPr>
              <a:t>last_contact_duration</a:t>
            </a:r>
            <a:endParaRPr sz="2400">
              <a:solidFill>
                <a:schemeClr val="lt1"/>
              </a:solidFill>
            </a:endParaRPr>
          </a:p>
          <a:p>
            <a:pPr marL="457200" lvl="0" indent="-381000" algn="l" rtl="0">
              <a:spcBef>
                <a:spcPts val="0"/>
              </a:spcBef>
              <a:spcAft>
                <a:spcPts val="0"/>
              </a:spcAft>
              <a:buClr>
                <a:schemeClr val="lt1"/>
              </a:buClr>
              <a:buSzPts val="2400"/>
              <a:buAutoNum type="arabicPeriod"/>
            </a:pPr>
            <a:r>
              <a:rPr lang="en-US" sz="2400">
                <a:solidFill>
                  <a:schemeClr val="lt1"/>
                </a:solidFill>
              </a:rPr>
              <a:t>num_contacts_campaign</a:t>
            </a:r>
            <a:endParaRPr sz="2400">
              <a:solidFill>
                <a:schemeClr val="lt1"/>
              </a:solidFill>
            </a:endParaRPr>
          </a:p>
          <a:p>
            <a:pPr marL="457200" lvl="0" indent="-381000" algn="l" rtl="0">
              <a:spcBef>
                <a:spcPts val="0"/>
              </a:spcBef>
              <a:spcAft>
                <a:spcPts val="0"/>
              </a:spcAft>
              <a:buClr>
                <a:schemeClr val="lt1"/>
              </a:buClr>
              <a:buSzPts val="2400"/>
              <a:buAutoNum type="arabicPeriod"/>
            </a:pPr>
            <a:r>
              <a:rPr lang="en-US" sz="2400">
                <a:solidFill>
                  <a:schemeClr val="lt1"/>
                </a:solidFill>
              </a:rPr>
              <a:t>days_since_last_contacted</a:t>
            </a:r>
            <a:endParaRPr sz="2400">
              <a:solidFill>
                <a:schemeClr val="lt1"/>
              </a:solidFill>
            </a:endParaRPr>
          </a:p>
          <a:p>
            <a:pPr marL="457200" lvl="0" indent="-381000" algn="l" rtl="0">
              <a:spcBef>
                <a:spcPts val="0"/>
              </a:spcBef>
              <a:spcAft>
                <a:spcPts val="0"/>
              </a:spcAft>
              <a:buClr>
                <a:schemeClr val="lt1"/>
              </a:buClr>
              <a:buSzPts val="2400"/>
              <a:buAutoNum type="arabicPeriod"/>
            </a:pPr>
            <a:r>
              <a:rPr lang="en-US" sz="2400">
                <a:solidFill>
                  <a:schemeClr val="lt1"/>
                </a:solidFill>
              </a:rPr>
              <a:t>num_contacts_before_campaign</a:t>
            </a:r>
            <a:endParaRPr sz="2400">
              <a:solidFill>
                <a:schemeClr val="lt1"/>
              </a:solidFill>
            </a:endParaRPr>
          </a:p>
          <a:p>
            <a:pPr marL="457200" lvl="0" indent="-381000" algn="l" rtl="0">
              <a:spcBef>
                <a:spcPts val="0"/>
              </a:spcBef>
              <a:spcAft>
                <a:spcPts val="0"/>
              </a:spcAft>
              <a:buClr>
                <a:schemeClr val="lt1"/>
              </a:buClr>
              <a:buSzPts val="2400"/>
              <a:buAutoNum type="arabicPeriod"/>
            </a:pPr>
            <a:r>
              <a:rPr lang="en-US" sz="2400">
                <a:solidFill>
                  <a:schemeClr val="lt1"/>
                </a:solidFill>
              </a:rPr>
              <a:t>prev_campaign_outcome</a:t>
            </a:r>
            <a:endParaRPr sz="2400">
              <a:solidFill>
                <a:schemeClr val="lt1"/>
              </a:solidFill>
            </a:endParaRPr>
          </a:p>
          <a:p>
            <a:pPr marL="457200" lvl="0" indent="-381000" algn="l" rtl="0">
              <a:spcBef>
                <a:spcPts val="0"/>
              </a:spcBef>
              <a:spcAft>
                <a:spcPts val="0"/>
              </a:spcAft>
              <a:buClr>
                <a:schemeClr val="lt1"/>
              </a:buClr>
              <a:buSzPts val="2400"/>
              <a:buAutoNum type="arabicPeriod"/>
            </a:pPr>
            <a:r>
              <a:rPr lang="en-US" sz="2400">
                <a:solidFill>
                  <a:schemeClr val="lt1"/>
                </a:solidFill>
              </a:rPr>
              <a:t>has_subs_deposit    </a:t>
            </a:r>
            <a:endParaRPr sz="24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BED"/>
        </a:solidFill>
        <a:effectLst/>
      </p:bgPr>
    </p:bg>
    <p:spTree>
      <p:nvGrpSpPr>
        <p:cNvPr id="1" name="Shape 352"/>
        <p:cNvGrpSpPr/>
        <p:nvPr/>
      </p:nvGrpSpPr>
      <p:grpSpPr>
        <a:xfrm>
          <a:off x="0" y="0"/>
          <a:ext cx="0" cy="0"/>
          <a:chOff x="0" y="0"/>
          <a:chExt cx="0" cy="0"/>
        </a:xfrm>
      </p:grpSpPr>
      <p:sp>
        <p:nvSpPr>
          <p:cNvPr id="353" name="Google Shape;353;p23"/>
          <p:cNvSpPr/>
          <p:nvPr/>
        </p:nvSpPr>
        <p:spPr>
          <a:xfrm>
            <a:off x="145100" y="2123675"/>
            <a:ext cx="2012400" cy="1900200"/>
          </a:xfrm>
          <a:prstGeom prst="ellipse">
            <a:avLst/>
          </a:prstGeom>
          <a:solidFill>
            <a:srgbClr val="FFAF00"/>
          </a:soli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54" name="Google Shape;354;p23"/>
          <p:cNvSpPr/>
          <p:nvPr/>
        </p:nvSpPr>
        <p:spPr>
          <a:xfrm>
            <a:off x="8828500" y="7629325"/>
            <a:ext cx="2012400" cy="1900200"/>
          </a:xfrm>
          <a:prstGeom prst="ellipse">
            <a:avLst/>
          </a:prstGeom>
          <a:solidFill>
            <a:srgbClr val="FFAF00"/>
          </a:soli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55" name="Google Shape;355;p23"/>
          <p:cNvSpPr/>
          <p:nvPr/>
        </p:nvSpPr>
        <p:spPr>
          <a:xfrm>
            <a:off x="330125" y="2347800"/>
            <a:ext cx="10234200" cy="7111200"/>
          </a:xfrm>
          <a:prstGeom prst="roundRect">
            <a:avLst>
              <a:gd name="adj" fmla="val 16667"/>
            </a:avLst>
          </a:prstGeom>
          <a:solidFill>
            <a:schemeClr val="lt1"/>
          </a:solidFill>
          <a:ln>
            <a:noFill/>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56" name="Google Shape;356;p23"/>
          <p:cNvPicPr preferRelativeResize="0"/>
          <p:nvPr/>
        </p:nvPicPr>
        <p:blipFill>
          <a:blip r:embed="rId3">
            <a:alphaModFix/>
          </a:blip>
          <a:stretch>
            <a:fillRect/>
          </a:stretch>
        </p:blipFill>
        <p:spPr>
          <a:xfrm>
            <a:off x="14291300" y="3429000"/>
            <a:ext cx="486450" cy="492608"/>
          </a:xfrm>
          <a:prstGeom prst="rect">
            <a:avLst/>
          </a:prstGeom>
          <a:noFill/>
          <a:ln>
            <a:noFill/>
          </a:ln>
        </p:spPr>
      </p:pic>
      <p:sp>
        <p:nvSpPr>
          <p:cNvPr id="357" name="Google Shape;357;p23"/>
          <p:cNvSpPr txBox="1"/>
          <p:nvPr/>
        </p:nvSpPr>
        <p:spPr>
          <a:xfrm>
            <a:off x="5291100" y="481175"/>
            <a:ext cx="77058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500">
                <a:solidFill>
                  <a:srgbClr val="3C7F72"/>
                </a:solidFill>
                <a:latin typeface="Ultra"/>
                <a:ea typeface="Ultra"/>
                <a:cs typeface="Ultra"/>
                <a:sym typeface="Ultra"/>
              </a:rPr>
              <a:t>Data </a:t>
            </a:r>
            <a:r>
              <a:rPr lang="en-US" sz="6500">
                <a:solidFill>
                  <a:srgbClr val="992800"/>
                </a:solidFill>
                <a:latin typeface="Ultra"/>
                <a:ea typeface="Ultra"/>
                <a:cs typeface="Ultra"/>
                <a:sym typeface="Ultra"/>
              </a:rPr>
              <a:t>Insight</a:t>
            </a:r>
            <a:endParaRPr sz="6500">
              <a:solidFill>
                <a:srgbClr val="992800"/>
              </a:solidFill>
              <a:latin typeface="Ultra"/>
              <a:ea typeface="Ultra"/>
              <a:cs typeface="Ultra"/>
              <a:sym typeface="Ultra"/>
            </a:endParaRPr>
          </a:p>
        </p:txBody>
      </p:sp>
      <p:sp>
        <p:nvSpPr>
          <p:cNvPr id="358" name="Google Shape;358;p23"/>
          <p:cNvSpPr txBox="1"/>
          <p:nvPr/>
        </p:nvSpPr>
        <p:spPr>
          <a:xfrm>
            <a:off x="11143975" y="3048600"/>
            <a:ext cx="6410100" cy="3786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Font typeface="Arial"/>
              <a:buNone/>
            </a:pPr>
            <a:r>
              <a:rPr lang="en-US" sz="2600">
                <a:solidFill>
                  <a:schemeClr val="dk1"/>
                </a:solidFill>
              </a:rPr>
              <a:t>Nasabah yang saldo-nya dalam kategori ‘high’ lebih banyak mengikuti deposito berjangka, diikuti nasabah yang saldo-nya ‘low’ dan ‘medium’</a:t>
            </a:r>
            <a:endParaRPr sz="2600">
              <a:solidFill>
                <a:schemeClr val="dk1"/>
              </a:solidFill>
            </a:endParaRPr>
          </a:p>
          <a:p>
            <a:pPr marL="0" lvl="0" indent="0" algn="just" rtl="0">
              <a:spcBef>
                <a:spcPts val="0"/>
              </a:spcBef>
              <a:spcAft>
                <a:spcPts val="0"/>
              </a:spcAft>
              <a:buClr>
                <a:schemeClr val="dk1"/>
              </a:buClr>
              <a:buFont typeface="Arial"/>
              <a:buNone/>
            </a:pPr>
            <a:endParaRPr sz="2600">
              <a:solidFill>
                <a:schemeClr val="dk1"/>
              </a:solidFill>
            </a:endParaRPr>
          </a:p>
          <a:p>
            <a:pPr marL="0" lvl="0" indent="0" algn="just" rtl="0">
              <a:spcBef>
                <a:spcPts val="0"/>
              </a:spcBef>
              <a:spcAft>
                <a:spcPts val="0"/>
              </a:spcAft>
              <a:buClr>
                <a:schemeClr val="dk1"/>
              </a:buClr>
              <a:buFont typeface="Arial"/>
              <a:buNone/>
            </a:pPr>
            <a:r>
              <a:rPr lang="en-US" sz="2600">
                <a:solidFill>
                  <a:schemeClr val="dk1"/>
                </a:solidFill>
              </a:rPr>
              <a:t>Nasabah yang memiliki saldo minus dan tidak memiliki saldo(nul) cenderung memilih tidak mengikuti deposito berjangka</a:t>
            </a:r>
            <a:endParaRPr sz="2600">
              <a:solidFill>
                <a:schemeClr val="dk1"/>
              </a:solidFill>
            </a:endParaRPr>
          </a:p>
        </p:txBody>
      </p:sp>
      <p:pic>
        <p:nvPicPr>
          <p:cNvPr id="359" name="Google Shape;359;p23"/>
          <p:cNvPicPr preferRelativeResize="0"/>
          <p:nvPr/>
        </p:nvPicPr>
        <p:blipFill>
          <a:blip r:embed="rId4">
            <a:alphaModFix amt="90000"/>
          </a:blip>
          <a:stretch>
            <a:fillRect/>
          </a:stretch>
        </p:blipFill>
        <p:spPr>
          <a:xfrm>
            <a:off x="484950" y="3048600"/>
            <a:ext cx="9924549" cy="5126674"/>
          </a:xfrm>
          <a:prstGeom prst="rect">
            <a:avLst/>
          </a:prstGeom>
          <a:noFill/>
          <a:ln>
            <a:noFill/>
          </a:ln>
        </p:spPr>
      </p:pic>
      <p:sp>
        <p:nvSpPr>
          <p:cNvPr id="360" name="Google Shape;360;p23"/>
          <p:cNvSpPr txBox="1"/>
          <p:nvPr/>
        </p:nvSpPr>
        <p:spPr>
          <a:xfrm>
            <a:off x="4193975" y="2421900"/>
            <a:ext cx="2723400" cy="626700"/>
          </a:xfrm>
          <a:prstGeom prst="rect">
            <a:avLst/>
          </a:prstGeom>
          <a:noFill/>
          <a:ln w="9525" cap="flat" cmpd="sng">
            <a:solidFill>
              <a:srgbClr val="FFF6ED"/>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2871">
                <a:solidFill>
                  <a:schemeClr val="dk1"/>
                </a:solidFill>
                <a:highlight>
                  <a:srgbClr val="FFF6ED"/>
                </a:highlight>
              </a:rPr>
              <a:t>Saldo tahunan</a:t>
            </a:r>
            <a:endParaRPr sz="4100">
              <a:solidFill>
                <a:schemeClr val="dk1"/>
              </a:solidFill>
              <a:highlight>
                <a:srgbClr val="FFF6ED"/>
              </a:highlight>
            </a:endParaRPr>
          </a:p>
        </p:txBody>
      </p:sp>
      <p:grpSp>
        <p:nvGrpSpPr>
          <p:cNvPr id="361" name="Google Shape;361;p23"/>
          <p:cNvGrpSpPr/>
          <p:nvPr/>
        </p:nvGrpSpPr>
        <p:grpSpPr>
          <a:xfrm>
            <a:off x="492604" y="318426"/>
            <a:ext cx="1756504" cy="676457"/>
            <a:chOff x="0" y="0"/>
            <a:chExt cx="2342005" cy="901943"/>
          </a:xfrm>
        </p:grpSpPr>
        <p:sp>
          <p:nvSpPr>
            <p:cNvPr id="362" name="Google Shape;362;p23"/>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5">
                <a:alphaModFix/>
              </a:blip>
              <a:stretch>
                <a:fillRect l="-94976" t="-63005" r="-79086" b="-110195"/>
              </a:stretch>
            </a:blipFill>
            <a:ln>
              <a:noFill/>
            </a:ln>
          </p:spPr>
        </p:sp>
        <p:sp>
          <p:nvSpPr>
            <p:cNvPr id="363" name="Google Shape;363;p23"/>
            <p:cNvSpPr/>
            <p:nvPr/>
          </p:nvSpPr>
          <p:spPr>
            <a:xfrm>
              <a:off x="660841" y="297238"/>
              <a:ext cx="1681164" cy="307468"/>
            </a:xfrm>
            <a:custGeom>
              <a:avLst/>
              <a:gdLst/>
              <a:ahLst/>
              <a:cxnLst/>
              <a:rect l="l" t="t" r="r" b="b"/>
              <a:pathLst>
                <a:path w="1681164" h="307468" extrusionOk="0">
                  <a:moveTo>
                    <a:pt x="0" y="0"/>
                  </a:moveTo>
                  <a:lnTo>
                    <a:pt x="1681164" y="0"/>
                  </a:lnTo>
                  <a:lnTo>
                    <a:pt x="1681164" y="307467"/>
                  </a:lnTo>
                  <a:lnTo>
                    <a:pt x="0" y="307467"/>
                  </a:lnTo>
                  <a:lnTo>
                    <a:pt x="0" y="0"/>
                  </a:lnTo>
                  <a:close/>
                </a:path>
              </a:pathLst>
            </a:custGeom>
            <a:blipFill rotWithShape="1">
              <a:blip r:embed="rId5">
                <a:alphaModFix/>
              </a:blip>
              <a:stretch>
                <a:fillRect l="-25537" t="-483676" r="-21038" b="-217669"/>
              </a:stretch>
            </a:blipFill>
            <a:ln>
              <a:noFill/>
            </a:ln>
          </p:spPr>
        </p:sp>
      </p:grpSp>
      <p:sp>
        <p:nvSpPr>
          <p:cNvPr id="364" name="Google Shape;364;p23"/>
          <p:cNvSpPr txBox="1"/>
          <p:nvPr/>
        </p:nvSpPr>
        <p:spPr>
          <a:xfrm>
            <a:off x="252462" y="9773183"/>
            <a:ext cx="1942500" cy="33840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1D252D"/>
                </a:solidFill>
                <a:latin typeface="Arial"/>
                <a:ea typeface="Arial"/>
                <a:cs typeface="Arial"/>
                <a:sym typeface="Arial"/>
              </a:rPr>
              <a:t>Final Project</a:t>
            </a:r>
            <a:endParaRPr/>
          </a:p>
        </p:txBody>
      </p:sp>
      <p:sp>
        <p:nvSpPr>
          <p:cNvPr id="365" name="Google Shape;365;p23"/>
          <p:cNvSpPr txBox="1"/>
          <p:nvPr/>
        </p:nvSpPr>
        <p:spPr>
          <a:xfrm>
            <a:off x="6839300" y="8175275"/>
            <a:ext cx="3208200" cy="1185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en-US" sz="1300">
                <a:solidFill>
                  <a:schemeClr val="dk1"/>
                </a:solidFill>
              </a:rPr>
              <a:t>- Minus: balance &lt; 0 </a:t>
            </a:r>
            <a:endParaRPr sz="1300">
              <a:solidFill>
                <a:schemeClr val="dk1"/>
              </a:solidFill>
            </a:endParaRPr>
          </a:p>
          <a:p>
            <a:pPr marL="0" lvl="0" indent="0" algn="just" rtl="0">
              <a:spcBef>
                <a:spcPts val="0"/>
              </a:spcBef>
              <a:spcAft>
                <a:spcPts val="0"/>
              </a:spcAft>
              <a:buClr>
                <a:schemeClr val="dk1"/>
              </a:buClr>
              <a:buSzPts val="1100"/>
              <a:buFont typeface="Arial"/>
              <a:buNone/>
            </a:pPr>
            <a:r>
              <a:rPr lang="en-US" sz="1300">
                <a:solidFill>
                  <a:schemeClr val="dk1"/>
                </a:solidFill>
              </a:rPr>
              <a:t>- Nul: balance = 0</a:t>
            </a:r>
            <a:endParaRPr sz="1300">
              <a:solidFill>
                <a:schemeClr val="dk1"/>
              </a:solidFill>
            </a:endParaRPr>
          </a:p>
          <a:p>
            <a:pPr marL="0" lvl="0" indent="0" algn="just" rtl="0">
              <a:spcBef>
                <a:spcPts val="0"/>
              </a:spcBef>
              <a:spcAft>
                <a:spcPts val="0"/>
              </a:spcAft>
              <a:buClr>
                <a:schemeClr val="dk1"/>
              </a:buClr>
              <a:buSzPts val="1100"/>
              <a:buFont typeface="Arial"/>
              <a:buNone/>
            </a:pPr>
            <a:r>
              <a:rPr lang="en-US" sz="1300">
                <a:solidFill>
                  <a:schemeClr val="dk1"/>
                </a:solidFill>
              </a:rPr>
              <a:t>- Low: balance &gt; 0 hingga Q2</a:t>
            </a:r>
            <a:endParaRPr sz="1300">
              <a:solidFill>
                <a:schemeClr val="dk1"/>
              </a:solidFill>
            </a:endParaRPr>
          </a:p>
          <a:p>
            <a:pPr marL="0" lvl="0" indent="0" algn="just" rtl="0">
              <a:spcBef>
                <a:spcPts val="0"/>
              </a:spcBef>
              <a:spcAft>
                <a:spcPts val="0"/>
              </a:spcAft>
              <a:buClr>
                <a:schemeClr val="dk1"/>
              </a:buClr>
              <a:buSzPts val="1100"/>
              <a:buFont typeface="Arial"/>
              <a:buNone/>
            </a:pPr>
            <a:r>
              <a:rPr lang="en-US" sz="1300">
                <a:solidFill>
                  <a:schemeClr val="dk1"/>
                </a:solidFill>
              </a:rPr>
              <a:t>- Medium: balance &gt; Q2 hingga Q3</a:t>
            </a:r>
            <a:endParaRPr sz="1300">
              <a:solidFill>
                <a:schemeClr val="dk1"/>
              </a:solidFill>
            </a:endParaRPr>
          </a:p>
          <a:p>
            <a:pPr marL="0" lvl="0" indent="0" algn="just" rtl="0">
              <a:spcBef>
                <a:spcPts val="0"/>
              </a:spcBef>
              <a:spcAft>
                <a:spcPts val="0"/>
              </a:spcAft>
              <a:buClr>
                <a:schemeClr val="dk1"/>
              </a:buClr>
              <a:buSzPts val="1100"/>
              <a:buFont typeface="Arial"/>
              <a:buNone/>
            </a:pPr>
            <a:r>
              <a:rPr lang="en-US" sz="1300">
                <a:solidFill>
                  <a:schemeClr val="dk1"/>
                </a:solidFill>
              </a:rPr>
              <a:t>- High: balance &gt; Q3</a:t>
            </a:r>
            <a:endParaRPr sz="13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BED"/>
        </a:solidFill>
        <a:effectLst/>
      </p:bgPr>
    </p:bg>
    <p:spTree>
      <p:nvGrpSpPr>
        <p:cNvPr id="1" name="Shape 369"/>
        <p:cNvGrpSpPr/>
        <p:nvPr/>
      </p:nvGrpSpPr>
      <p:grpSpPr>
        <a:xfrm>
          <a:off x="0" y="0"/>
          <a:ext cx="0" cy="0"/>
          <a:chOff x="0" y="0"/>
          <a:chExt cx="0" cy="0"/>
        </a:xfrm>
      </p:grpSpPr>
      <p:sp>
        <p:nvSpPr>
          <p:cNvPr id="370" name="Google Shape;370;p24"/>
          <p:cNvSpPr/>
          <p:nvPr/>
        </p:nvSpPr>
        <p:spPr>
          <a:xfrm>
            <a:off x="441950" y="1850525"/>
            <a:ext cx="2012400" cy="1900200"/>
          </a:xfrm>
          <a:prstGeom prst="ellipse">
            <a:avLst/>
          </a:prstGeom>
          <a:solidFill>
            <a:srgbClr val="FFAF00"/>
          </a:soli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1" name="Google Shape;371;p24"/>
          <p:cNvSpPr/>
          <p:nvPr/>
        </p:nvSpPr>
        <p:spPr>
          <a:xfrm>
            <a:off x="9196525" y="8243100"/>
            <a:ext cx="2012400" cy="1900200"/>
          </a:xfrm>
          <a:prstGeom prst="ellipse">
            <a:avLst/>
          </a:prstGeom>
          <a:solidFill>
            <a:srgbClr val="FFAF00"/>
          </a:soli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2" name="Google Shape;372;p24"/>
          <p:cNvSpPr/>
          <p:nvPr/>
        </p:nvSpPr>
        <p:spPr>
          <a:xfrm>
            <a:off x="634925" y="2271600"/>
            <a:ext cx="10234200" cy="7546800"/>
          </a:xfrm>
          <a:prstGeom prst="roundRect">
            <a:avLst>
              <a:gd name="adj" fmla="val 16667"/>
            </a:avLst>
          </a:prstGeom>
          <a:solidFill>
            <a:schemeClr val="lt1"/>
          </a:solidFill>
          <a:ln>
            <a:noFill/>
          </a:ln>
          <a:effectLst>
            <a:outerShdw blurRad="2571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73" name="Google Shape;373;p24"/>
          <p:cNvPicPr preferRelativeResize="0"/>
          <p:nvPr/>
        </p:nvPicPr>
        <p:blipFill>
          <a:blip r:embed="rId3">
            <a:alphaModFix/>
          </a:blip>
          <a:stretch>
            <a:fillRect/>
          </a:stretch>
        </p:blipFill>
        <p:spPr>
          <a:xfrm>
            <a:off x="14291300" y="3429000"/>
            <a:ext cx="486450" cy="492608"/>
          </a:xfrm>
          <a:prstGeom prst="rect">
            <a:avLst/>
          </a:prstGeom>
          <a:noFill/>
          <a:ln>
            <a:noFill/>
          </a:ln>
        </p:spPr>
      </p:pic>
      <p:sp>
        <p:nvSpPr>
          <p:cNvPr id="374" name="Google Shape;374;p24"/>
          <p:cNvSpPr txBox="1"/>
          <p:nvPr/>
        </p:nvSpPr>
        <p:spPr>
          <a:xfrm>
            <a:off x="5755950" y="551825"/>
            <a:ext cx="67761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500">
                <a:solidFill>
                  <a:srgbClr val="3C7F72"/>
                </a:solidFill>
                <a:latin typeface="Ultra"/>
                <a:ea typeface="Ultra"/>
                <a:cs typeface="Ultra"/>
                <a:sym typeface="Ultra"/>
              </a:rPr>
              <a:t>Data </a:t>
            </a:r>
            <a:r>
              <a:rPr lang="en-US" sz="6500">
                <a:solidFill>
                  <a:srgbClr val="992800"/>
                </a:solidFill>
                <a:latin typeface="Ultra"/>
                <a:ea typeface="Ultra"/>
                <a:cs typeface="Ultra"/>
                <a:sym typeface="Ultra"/>
              </a:rPr>
              <a:t>Insight</a:t>
            </a:r>
            <a:endParaRPr sz="6500">
              <a:solidFill>
                <a:srgbClr val="992800"/>
              </a:solidFill>
              <a:latin typeface="Ultra"/>
              <a:ea typeface="Ultra"/>
              <a:cs typeface="Ultra"/>
              <a:sym typeface="Ultra"/>
            </a:endParaRPr>
          </a:p>
        </p:txBody>
      </p:sp>
      <p:sp>
        <p:nvSpPr>
          <p:cNvPr id="375" name="Google Shape;375;p24"/>
          <p:cNvSpPr txBox="1"/>
          <p:nvPr/>
        </p:nvSpPr>
        <p:spPr>
          <a:xfrm>
            <a:off x="11208925" y="3674525"/>
            <a:ext cx="6410100" cy="4414500"/>
          </a:xfrm>
          <a:prstGeom prst="rect">
            <a:avLst/>
          </a:prstGeom>
          <a:noFill/>
          <a:ln>
            <a:noFill/>
          </a:ln>
        </p:spPr>
        <p:txBody>
          <a:bodyPr spcFirstLastPara="1" wrap="square" lIns="91425" tIns="91425" rIns="91425" bIns="91425" anchor="t" anchorCtr="0">
            <a:spAutoFit/>
          </a:bodyPr>
          <a:lstStyle/>
          <a:p>
            <a:pPr marL="76200" lvl="0" indent="0" algn="l" rtl="0">
              <a:lnSpc>
                <a:spcPct val="115000"/>
              </a:lnSpc>
              <a:spcBef>
                <a:spcPts val="3600"/>
              </a:spcBef>
              <a:spcAft>
                <a:spcPts val="0"/>
              </a:spcAft>
              <a:buNone/>
            </a:pPr>
            <a:r>
              <a:rPr lang="en-US" sz="2400" b="1">
                <a:solidFill>
                  <a:schemeClr val="dk1"/>
                </a:solidFill>
              </a:rPr>
              <a:t>Proporsi durasi telepon pada keputusan nasabah mengikuti deposito berjangka</a:t>
            </a:r>
            <a:endParaRPr sz="2400" b="1">
              <a:solidFill>
                <a:schemeClr val="dk1"/>
              </a:solidFill>
            </a:endParaRPr>
          </a:p>
          <a:p>
            <a:pPr marL="76200" lvl="0" indent="0" algn="l" rtl="0">
              <a:lnSpc>
                <a:spcPct val="115000"/>
              </a:lnSpc>
              <a:spcBef>
                <a:spcPts val="3600"/>
              </a:spcBef>
              <a:spcAft>
                <a:spcPts val="0"/>
              </a:spcAft>
              <a:buNone/>
            </a:pPr>
            <a:r>
              <a:rPr lang="en-US" sz="2400">
                <a:solidFill>
                  <a:schemeClr val="dk1"/>
                </a:solidFill>
              </a:rPr>
              <a:t>Nasabah yang memutuskan mengikuti deposito berjangka cenderung memiliki durasi telepon yang panjang dengan bank. Hal ini menandakan kemungkinan nasabah tertarik dengan produk bank dan memiliki minat yang tinggi sehingga memerlukan penjelasan lebih </a:t>
            </a:r>
            <a:endParaRPr sz="2400" b="1">
              <a:solidFill>
                <a:schemeClr val="dk1"/>
              </a:solidFill>
            </a:endParaRPr>
          </a:p>
        </p:txBody>
      </p:sp>
      <p:pic>
        <p:nvPicPr>
          <p:cNvPr id="376" name="Google Shape;376;p24"/>
          <p:cNvPicPr preferRelativeResize="0"/>
          <p:nvPr/>
        </p:nvPicPr>
        <p:blipFill rotWithShape="1">
          <a:blip r:embed="rId4">
            <a:alphaModFix/>
          </a:blip>
          <a:srcRect l="11968" r="4565"/>
          <a:stretch/>
        </p:blipFill>
        <p:spPr>
          <a:xfrm>
            <a:off x="2121475" y="2681400"/>
            <a:ext cx="7705799" cy="5969375"/>
          </a:xfrm>
          <a:prstGeom prst="rect">
            <a:avLst/>
          </a:prstGeom>
          <a:noFill/>
          <a:ln>
            <a:noFill/>
          </a:ln>
        </p:spPr>
      </p:pic>
      <p:sp>
        <p:nvSpPr>
          <p:cNvPr id="377" name="Google Shape;377;p24"/>
          <p:cNvSpPr/>
          <p:nvPr/>
        </p:nvSpPr>
        <p:spPr>
          <a:xfrm>
            <a:off x="2921000" y="7772400"/>
            <a:ext cx="635100" cy="292200"/>
          </a:xfrm>
          <a:prstGeom prst="rect">
            <a:avLst/>
          </a:prstGeom>
          <a:solidFill>
            <a:srgbClr val="FFA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8" name="Google Shape;378;p24"/>
          <p:cNvSpPr/>
          <p:nvPr/>
        </p:nvSpPr>
        <p:spPr>
          <a:xfrm>
            <a:off x="5372100" y="5105400"/>
            <a:ext cx="1016100" cy="184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9" name="Google Shape;379;p24"/>
          <p:cNvSpPr txBox="1"/>
          <p:nvPr/>
        </p:nvSpPr>
        <p:spPr>
          <a:xfrm>
            <a:off x="6510400" y="8619900"/>
            <a:ext cx="3776400" cy="985200"/>
          </a:xfrm>
          <a:prstGeom prst="rect">
            <a:avLst/>
          </a:prstGeom>
          <a:noFill/>
          <a:ln>
            <a:noFill/>
          </a:ln>
        </p:spPr>
        <p:txBody>
          <a:bodyPr spcFirstLastPara="1" wrap="square" lIns="91425" tIns="91425" rIns="91425" bIns="91425" anchor="t" anchorCtr="0">
            <a:spAutoFit/>
          </a:bodyPr>
          <a:lstStyle/>
          <a:p>
            <a:pPr marL="76200" lvl="0" indent="0" algn="l" rtl="0">
              <a:lnSpc>
                <a:spcPct val="100000"/>
              </a:lnSpc>
              <a:spcBef>
                <a:spcPts val="0"/>
              </a:spcBef>
              <a:spcAft>
                <a:spcPts val="0"/>
              </a:spcAft>
              <a:buNone/>
            </a:pPr>
            <a:r>
              <a:rPr lang="en-US" sz="1300">
                <a:solidFill>
                  <a:schemeClr val="dk1"/>
                </a:solidFill>
              </a:rPr>
              <a:t>Klasifikasi :</a:t>
            </a:r>
            <a:br>
              <a:rPr lang="en-US" sz="1300">
                <a:solidFill>
                  <a:schemeClr val="dk1"/>
                </a:solidFill>
              </a:rPr>
            </a:br>
            <a:r>
              <a:rPr lang="en-US" sz="1300">
                <a:solidFill>
                  <a:schemeClr val="dk1"/>
                </a:solidFill>
              </a:rPr>
              <a:t>- short : duration &gt; 0 hingga Q2 (3 menit)</a:t>
            </a:r>
            <a:endParaRPr sz="1300">
              <a:solidFill>
                <a:schemeClr val="dk1"/>
              </a:solidFill>
            </a:endParaRPr>
          </a:p>
          <a:p>
            <a:pPr marL="76200" lvl="0" indent="0" algn="l" rtl="0">
              <a:lnSpc>
                <a:spcPct val="100000"/>
              </a:lnSpc>
              <a:spcBef>
                <a:spcPts val="0"/>
              </a:spcBef>
              <a:spcAft>
                <a:spcPts val="0"/>
              </a:spcAft>
              <a:buNone/>
            </a:pPr>
            <a:r>
              <a:rPr lang="en-US" sz="1300">
                <a:solidFill>
                  <a:schemeClr val="dk1"/>
                </a:solidFill>
              </a:rPr>
              <a:t>- medium : duration &gt; Q2 hingga Q3 (5 menit)</a:t>
            </a:r>
            <a:endParaRPr sz="1300">
              <a:solidFill>
                <a:schemeClr val="dk1"/>
              </a:solidFill>
            </a:endParaRPr>
          </a:p>
          <a:p>
            <a:pPr marL="76200" lvl="0" indent="0" algn="l" rtl="0">
              <a:lnSpc>
                <a:spcPct val="100000"/>
              </a:lnSpc>
              <a:spcBef>
                <a:spcPts val="0"/>
              </a:spcBef>
              <a:spcAft>
                <a:spcPts val="0"/>
              </a:spcAft>
              <a:buNone/>
            </a:pPr>
            <a:r>
              <a:rPr lang="en-US" sz="1300">
                <a:solidFill>
                  <a:schemeClr val="dk1"/>
                </a:solidFill>
              </a:rPr>
              <a:t>- long : duration &gt; Q3 (5 menit)</a:t>
            </a:r>
            <a:endParaRPr sz="1300">
              <a:solidFill>
                <a:schemeClr val="dk1"/>
              </a:solidFill>
            </a:endParaRPr>
          </a:p>
        </p:txBody>
      </p:sp>
      <p:grpSp>
        <p:nvGrpSpPr>
          <p:cNvPr id="380" name="Google Shape;380;p24"/>
          <p:cNvGrpSpPr/>
          <p:nvPr/>
        </p:nvGrpSpPr>
        <p:grpSpPr>
          <a:xfrm>
            <a:off x="492604" y="318426"/>
            <a:ext cx="1756504" cy="676457"/>
            <a:chOff x="0" y="0"/>
            <a:chExt cx="2342005" cy="901943"/>
          </a:xfrm>
        </p:grpSpPr>
        <p:sp>
          <p:nvSpPr>
            <p:cNvPr id="381" name="Google Shape;381;p24"/>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5">
                <a:alphaModFix/>
              </a:blip>
              <a:stretch>
                <a:fillRect l="-94976" t="-63005" r="-79086" b="-110195"/>
              </a:stretch>
            </a:blipFill>
            <a:ln>
              <a:noFill/>
            </a:ln>
          </p:spPr>
        </p:sp>
        <p:sp>
          <p:nvSpPr>
            <p:cNvPr id="382" name="Google Shape;382;p24"/>
            <p:cNvSpPr/>
            <p:nvPr/>
          </p:nvSpPr>
          <p:spPr>
            <a:xfrm>
              <a:off x="660841" y="297238"/>
              <a:ext cx="1681164" cy="307468"/>
            </a:xfrm>
            <a:custGeom>
              <a:avLst/>
              <a:gdLst/>
              <a:ahLst/>
              <a:cxnLst/>
              <a:rect l="l" t="t" r="r" b="b"/>
              <a:pathLst>
                <a:path w="1681164" h="307468" extrusionOk="0">
                  <a:moveTo>
                    <a:pt x="0" y="0"/>
                  </a:moveTo>
                  <a:lnTo>
                    <a:pt x="1681164" y="0"/>
                  </a:lnTo>
                  <a:lnTo>
                    <a:pt x="1681164" y="307467"/>
                  </a:lnTo>
                  <a:lnTo>
                    <a:pt x="0" y="307467"/>
                  </a:lnTo>
                  <a:lnTo>
                    <a:pt x="0" y="0"/>
                  </a:lnTo>
                  <a:close/>
                </a:path>
              </a:pathLst>
            </a:custGeom>
            <a:blipFill rotWithShape="1">
              <a:blip r:embed="rId5">
                <a:alphaModFix/>
              </a:blip>
              <a:stretch>
                <a:fillRect l="-25537" t="-483676" r="-21038" b="-217669"/>
              </a:stretch>
            </a:blipFill>
            <a:ln>
              <a:noFill/>
            </a:ln>
          </p:spPr>
        </p:sp>
      </p:grpSp>
      <p:sp>
        <p:nvSpPr>
          <p:cNvPr id="383" name="Google Shape;383;p24"/>
          <p:cNvSpPr txBox="1"/>
          <p:nvPr/>
        </p:nvSpPr>
        <p:spPr>
          <a:xfrm>
            <a:off x="252462" y="9773183"/>
            <a:ext cx="1942500" cy="33840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1D252D"/>
                </a:solidFill>
                <a:latin typeface="Arial"/>
                <a:ea typeface="Arial"/>
                <a:cs typeface="Arial"/>
                <a:sym typeface="Arial"/>
              </a:rPr>
              <a:t>Final Project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BED"/>
        </a:solidFill>
        <a:effectLst/>
      </p:bgPr>
    </p:bg>
    <p:spTree>
      <p:nvGrpSpPr>
        <p:cNvPr id="1" name="Shape 387"/>
        <p:cNvGrpSpPr/>
        <p:nvPr/>
      </p:nvGrpSpPr>
      <p:grpSpPr>
        <a:xfrm>
          <a:off x="0" y="0"/>
          <a:ext cx="0" cy="0"/>
          <a:chOff x="0" y="0"/>
          <a:chExt cx="0" cy="0"/>
        </a:xfrm>
      </p:grpSpPr>
      <p:sp>
        <p:nvSpPr>
          <p:cNvPr id="388" name="Google Shape;388;p25"/>
          <p:cNvSpPr/>
          <p:nvPr/>
        </p:nvSpPr>
        <p:spPr>
          <a:xfrm>
            <a:off x="442300" y="2109800"/>
            <a:ext cx="17431800" cy="7104000"/>
          </a:xfrm>
          <a:prstGeom prst="roundRect">
            <a:avLst>
              <a:gd name="adj" fmla="val 16667"/>
            </a:avLst>
          </a:prstGeom>
          <a:solidFill>
            <a:schemeClr val="lt1"/>
          </a:solidFill>
          <a:ln>
            <a:noFill/>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89" name="Google Shape;389;p25"/>
          <p:cNvPicPr preferRelativeResize="0"/>
          <p:nvPr/>
        </p:nvPicPr>
        <p:blipFill>
          <a:blip r:embed="rId3">
            <a:alphaModFix/>
          </a:blip>
          <a:stretch>
            <a:fillRect/>
          </a:stretch>
        </p:blipFill>
        <p:spPr>
          <a:xfrm>
            <a:off x="14291300" y="3429000"/>
            <a:ext cx="486450" cy="492608"/>
          </a:xfrm>
          <a:prstGeom prst="rect">
            <a:avLst/>
          </a:prstGeom>
          <a:noFill/>
          <a:ln>
            <a:noFill/>
          </a:ln>
        </p:spPr>
      </p:pic>
      <p:sp>
        <p:nvSpPr>
          <p:cNvPr id="390" name="Google Shape;390;p25"/>
          <p:cNvSpPr txBox="1"/>
          <p:nvPr/>
        </p:nvSpPr>
        <p:spPr>
          <a:xfrm>
            <a:off x="5775250" y="539350"/>
            <a:ext cx="67659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400">
                <a:solidFill>
                  <a:srgbClr val="3C7F72"/>
                </a:solidFill>
                <a:latin typeface="Ultra"/>
                <a:ea typeface="Ultra"/>
                <a:cs typeface="Ultra"/>
                <a:sym typeface="Ultra"/>
              </a:rPr>
              <a:t>Data </a:t>
            </a:r>
            <a:r>
              <a:rPr lang="en-US" sz="6400">
                <a:solidFill>
                  <a:srgbClr val="992800"/>
                </a:solidFill>
                <a:latin typeface="Ultra"/>
                <a:ea typeface="Ultra"/>
                <a:cs typeface="Ultra"/>
                <a:sym typeface="Ultra"/>
              </a:rPr>
              <a:t>Insight</a:t>
            </a:r>
            <a:endParaRPr sz="6400">
              <a:solidFill>
                <a:srgbClr val="992800"/>
              </a:solidFill>
              <a:latin typeface="Ultra"/>
              <a:ea typeface="Ultra"/>
              <a:cs typeface="Ultra"/>
              <a:sym typeface="Ultra"/>
            </a:endParaRPr>
          </a:p>
        </p:txBody>
      </p:sp>
      <p:sp>
        <p:nvSpPr>
          <p:cNvPr id="391" name="Google Shape;391;p25"/>
          <p:cNvSpPr txBox="1"/>
          <p:nvPr/>
        </p:nvSpPr>
        <p:spPr>
          <a:xfrm>
            <a:off x="1321075" y="6987975"/>
            <a:ext cx="6207000" cy="1643100"/>
          </a:xfrm>
          <a:prstGeom prst="rect">
            <a:avLst/>
          </a:prstGeom>
          <a:noFill/>
          <a:ln w="9525" cap="flat" cmpd="sng">
            <a:solidFill>
              <a:srgbClr val="FFF6ED"/>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2871">
                <a:solidFill>
                  <a:schemeClr val="dk1"/>
                </a:solidFill>
              </a:rPr>
              <a:t>Nasabah yang mengikuti deposito berjangka lebih banyak nasabah yang tidak memiliki cicilan rumah</a:t>
            </a:r>
            <a:endParaRPr sz="4100">
              <a:solidFill>
                <a:schemeClr val="dk1"/>
              </a:solidFill>
            </a:endParaRPr>
          </a:p>
        </p:txBody>
      </p:sp>
      <p:pic>
        <p:nvPicPr>
          <p:cNvPr id="392" name="Google Shape;392;p25"/>
          <p:cNvPicPr preferRelativeResize="0"/>
          <p:nvPr/>
        </p:nvPicPr>
        <p:blipFill>
          <a:blip r:embed="rId4">
            <a:alphaModFix/>
          </a:blip>
          <a:stretch>
            <a:fillRect/>
          </a:stretch>
        </p:blipFill>
        <p:spPr>
          <a:xfrm>
            <a:off x="726625" y="2870150"/>
            <a:ext cx="7395874" cy="3706274"/>
          </a:xfrm>
          <a:prstGeom prst="rect">
            <a:avLst/>
          </a:prstGeom>
          <a:noFill/>
          <a:ln>
            <a:noFill/>
          </a:ln>
        </p:spPr>
      </p:pic>
      <p:sp>
        <p:nvSpPr>
          <p:cNvPr id="393" name="Google Shape;393;p25"/>
          <p:cNvSpPr/>
          <p:nvPr/>
        </p:nvSpPr>
        <p:spPr>
          <a:xfrm>
            <a:off x="15524500" y="-1116500"/>
            <a:ext cx="2012400" cy="1900200"/>
          </a:xfrm>
          <a:prstGeom prst="ellipse">
            <a:avLst/>
          </a:prstGeom>
          <a:solidFill>
            <a:srgbClr val="FFAF00"/>
          </a:soli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4" name="Google Shape;394;p25"/>
          <p:cNvSpPr/>
          <p:nvPr/>
        </p:nvSpPr>
        <p:spPr>
          <a:xfrm>
            <a:off x="17536900" y="539350"/>
            <a:ext cx="2012400" cy="1900200"/>
          </a:xfrm>
          <a:prstGeom prst="ellipse">
            <a:avLst/>
          </a:prstGeom>
          <a:solidFill>
            <a:srgbClr val="FFAF00"/>
          </a:soli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5" name="Google Shape;395;p25"/>
          <p:cNvSpPr txBox="1"/>
          <p:nvPr/>
        </p:nvSpPr>
        <p:spPr>
          <a:xfrm>
            <a:off x="3171313" y="2336650"/>
            <a:ext cx="2506500" cy="626700"/>
          </a:xfrm>
          <a:prstGeom prst="rect">
            <a:avLst/>
          </a:prstGeom>
          <a:noFill/>
          <a:ln w="9525" cap="flat" cmpd="sng">
            <a:solidFill>
              <a:srgbClr val="FFF6ED"/>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2871">
                <a:solidFill>
                  <a:schemeClr val="dk1"/>
                </a:solidFill>
                <a:highlight>
                  <a:srgbClr val="FFF6ED"/>
                </a:highlight>
              </a:rPr>
              <a:t>Cicilan rumah</a:t>
            </a:r>
            <a:endParaRPr sz="4100">
              <a:solidFill>
                <a:schemeClr val="dk1"/>
              </a:solidFill>
              <a:highlight>
                <a:srgbClr val="FFF6ED"/>
              </a:highlight>
            </a:endParaRPr>
          </a:p>
        </p:txBody>
      </p:sp>
      <p:pic>
        <p:nvPicPr>
          <p:cNvPr id="396" name="Google Shape;396;p25"/>
          <p:cNvPicPr preferRelativeResize="0"/>
          <p:nvPr/>
        </p:nvPicPr>
        <p:blipFill>
          <a:blip r:embed="rId5">
            <a:alphaModFix/>
          </a:blip>
          <a:stretch>
            <a:fillRect/>
          </a:stretch>
        </p:blipFill>
        <p:spPr>
          <a:xfrm>
            <a:off x="9588625" y="3173825"/>
            <a:ext cx="7680500" cy="3244600"/>
          </a:xfrm>
          <a:prstGeom prst="rect">
            <a:avLst/>
          </a:prstGeom>
          <a:noFill/>
          <a:ln>
            <a:noFill/>
          </a:ln>
        </p:spPr>
      </p:pic>
      <p:sp>
        <p:nvSpPr>
          <p:cNvPr id="397" name="Google Shape;397;p25"/>
          <p:cNvSpPr txBox="1"/>
          <p:nvPr/>
        </p:nvSpPr>
        <p:spPr>
          <a:xfrm>
            <a:off x="11777750" y="2336650"/>
            <a:ext cx="3000000" cy="626700"/>
          </a:xfrm>
          <a:prstGeom prst="rect">
            <a:avLst/>
          </a:prstGeom>
          <a:noFill/>
          <a:ln w="9525" cap="flat" cmpd="sng">
            <a:solidFill>
              <a:srgbClr val="FFF6ED"/>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2871">
                <a:solidFill>
                  <a:schemeClr val="dk1"/>
                </a:solidFill>
                <a:highlight>
                  <a:srgbClr val="FFF6ED"/>
                </a:highlight>
              </a:rPr>
              <a:t>Pinjaman pribadi</a:t>
            </a:r>
            <a:endParaRPr sz="4100">
              <a:solidFill>
                <a:schemeClr val="dk1"/>
              </a:solidFill>
              <a:highlight>
                <a:srgbClr val="FFF6ED"/>
              </a:highlight>
            </a:endParaRPr>
          </a:p>
        </p:txBody>
      </p:sp>
      <p:sp>
        <p:nvSpPr>
          <p:cNvPr id="398" name="Google Shape;398;p25"/>
          <p:cNvSpPr txBox="1"/>
          <p:nvPr/>
        </p:nvSpPr>
        <p:spPr>
          <a:xfrm>
            <a:off x="10555475" y="6987975"/>
            <a:ext cx="6207000" cy="1643100"/>
          </a:xfrm>
          <a:prstGeom prst="rect">
            <a:avLst/>
          </a:prstGeom>
          <a:noFill/>
          <a:ln w="9525" cap="flat" cmpd="sng">
            <a:solidFill>
              <a:srgbClr val="FFF6ED"/>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2871">
                <a:solidFill>
                  <a:schemeClr val="dk1"/>
                </a:solidFill>
              </a:rPr>
              <a:t>Nasabah yang mengikuti deposito berjangka lebih banyak nasabah yang tidak memiliki pinjaman pribadi</a:t>
            </a:r>
            <a:endParaRPr sz="4100">
              <a:solidFill>
                <a:schemeClr val="dk1"/>
              </a:solidFill>
            </a:endParaRPr>
          </a:p>
        </p:txBody>
      </p:sp>
      <p:grpSp>
        <p:nvGrpSpPr>
          <p:cNvPr id="399" name="Google Shape;399;p25"/>
          <p:cNvGrpSpPr/>
          <p:nvPr/>
        </p:nvGrpSpPr>
        <p:grpSpPr>
          <a:xfrm>
            <a:off x="492604" y="318426"/>
            <a:ext cx="1756504" cy="676457"/>
            <a:chOff x="0" y="0"/>
            <a:chExt cx="2342005" cy="901943"/>
          </a:xfrm>
        </p:grpSpPr>
        <p:sp>
          <p:nvSpPr>
            <p:cNvPr id="400" name="Google Shape;400;p25"/>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6">
                <a:alphaModFix/>
              </a:blip>
              <a:stretch>
                <a:fillRect l="-94976" t="-63005" r="-79086" b="-110195"/>
              </a:stretch>
            </a:blipFill>
            <a:ln>
              <a:noFill/>
            </a:ln>
          </p:spPr>
        </p:sp>
        <p:sp>
          <p:nvSpPr>
            <p:cNvPr id="401" name="Google Shape;401;p25"/>
            <p:cNvSpPr/>
            <p:nvPr/>
          </p:nvSpPr>
          <p:spPr>
            <a:xfrm>
              <a:off x="660841" y="297238"/>
              <a:ext cx="1681164" cy="307468"/>
            </a:xfrm>
            <a:custGeom>
              <a:avLst/>
              <a:gdLst/>
              <a:ahLst/>
              <a:cxnLst/>
              <a:rect l="l" t="t" r="r" b="b"/>
              <a:pathLst>
                <a:path w="1681164" h="307468" extrusionOk="0">
                  <a:moveTo>
                    <a:pt x="0" y="0"/>
                  </a:moveTo>
                  <a:lnTo>
                    <a:pt x="1681164" y="0"/>
                  </a:lnTo>
                  <a:lnTo>
                    <a:pt x="1681164" y="307467"/>
                  </a:lnTo>
                  <a:lnTo>
                    <a:pt x="0" y="307467"/>
                  </a:lnTo>
                  <a:lnTo>
                    <a:pt x="0" y="0"/>
                  </a:lnTo>
                  <a:close/>
                </a:path>
              </a:pathLst>
            </a:custGeom>
            <a:blipFill rotWithShape="1">
              <a:blip r:embed="rId6">
                <a:alphaModFix/>
              </a:blip>
              <a:stretch>
                <a:fillRect l="-25537" t="-483676" r="-21038" b="-217669"/>
              </a:stretch>
            </a:blipFill>
            <a:ln>
              <a:noFill/>
            </a:ln>
          </p:spPr>
        </p:sp>
      </p:grpSp>
      <p:sp>
        <p:nvSpPr>
          <p:cNvPr id="402" name="Google Shape;402;p25"/>
          <p:cNvSpPr txBox="1"/>
          <p:nvPr/>
        </p:nvSpPr>
        <p:spPr>
          <a:xfrm>
            <a:off x="252462" y="9773183"/>
            <a:ext cx="1942500" cy="33840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1D252D"/>
                </a:solidFill>
                <a:latin typeface="Arial"/>
                <a:ea typeface="Arial"/>
                <a:cs typeface="Arial"/>
                <a:sym typeface="Arial"/>
              </a:rPr>
              <a:t>Final Project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0CF"/>
        </a:solidFill>
        <a:effectLst/>
      </p:bgPr>
    </p:bg>
    <p:spTree>
      <p:nvGrpSpPr>
        <p:cNvPr id="1" name="Shape 406"/>
        <p:cNvGrpSpPr/>
        <p:nvPr/>
      </p:nvGrpSpPr>
      <p:grpSpPr>
        <a:xfrm>
          <a:off x="0" y="0"/>
          <a:ext cx="0" cy="0"/>
          <a:chOff x="0" y="0"/>
          <a:chExt cx="0" cy="0"/>
        </a:xfrm>
      </p:grpSpPr>
      <p:sp>
        <p:nvSpPr>
          <p:cNvPr id="407" name="Google Shape;407;p26"/>
          <p:cNvSpPr/>
          <p:nvPr/>
        </p:nvSpPr>
        <p:spPr>
          <a:xfrm>
            <a:off x="442300" y="1881200"/>
            <a:ext cx="17431800" cy="7797900"/>
          </a:xfrm>
          <a:prstGeom prst="roundRect">
            <a:avLst>
              <a:gd name="adj" fmla="val 16667"/>
            </a:avLst>
          </a:prstGeom>
          <a:solidFill>
            <a:schemeClr val="lt1"/>
          </a:solidFill>
          <a:ln>
            <a:noFill/>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08" name="Google Shape;408;p26"/>
          <p:cNvPicPr preferRelativeResize="0"/>
          <p:nvPr/>
        </p:nvPicPr>
        <p:blipFill>
          <a:blip r:embed="rId3">
            <a:alphaModFix/>
          </a:blip>
          <a:stretch>
            <a:fillRect/>
          </a:stretch>
        </p:blipFill>
        <p:spPr>
          <a:xfrm>
            <a:off x="14291300" y="3200400"/>
            <a:ext cx="486450" cy="492608"/>
          </a:xfrm>
          <a:prstGeom prst="rect">
            <a:avLst/>
          </a:prstGeom>
          <a:noFill/>
          <a:ln>
            <a:noFill/>
          </a:ln>
        </p:spPr>
      </p:pic>
      <p:sp>
        <p:nvSpPr>
          <p:cNvPr id="409" name="Google Shape;409;p26"/>
          <p:cNvSpPr txBox="1"/>
          <p:nvPr/>
        </p:nvSpPr>
        <p:spPr>
          <a:xfrm>
            <a:off x="5837250" y="564300"/>
            <a:ext cx="67659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400">
                <a:solidFill>
                  <a:srgbClr val="3C7F72"/>
                </a:solidFill>
                <a:latin typeface="Ultra"/>
                <a:ea typeface="Ultra"/>
                <a:cs typeface="Ultra"/>
                <a:sym typeface="Ultra"/>
              </a:rPr>
              <a:t>Data </a:t>
            </a:r>
            <a:r>
              <a:rPr lang="en-US" sz="6400">
                <a:solidFill>
                  <a:srgbClr val="992800"/>
                </a:solidFill>
                <a:latin typeface="Ultra"/>
                <a:ea typeface="Ultra"/>
                <a:cs typeface="Ultra"/>
                <a:sym typeface="Ultra"/>
              </a:rPr>
              <a:t>Insight</a:t>
            </a:r>
            <a:endParaRPr sz="6400">
              <a:solidFill>
                <a:srgbClr val="992800"/>
              </a:solidFill>
              <a:latin typeface="Ultra"/>
              <a:ea typeface="Ultra"/>
              <a:cs typeface="Ultra"/>
              <a:sym typeface="Ultra"/>
            </a:endParaRPr>
          </a:p>
        </p:txBody>
      </p:sp>
      <p:sp>
        <p:nvSpPr>
          <p:cNvPr id="410" name="Google Shape;410;p26"/>
          <p:cNvSpPr txBox="1"/>
          <p:nvPr/>
        </p:nvSpPr>
        <p:spPr>
          <a:xfrm>
            <a:off x="152400" y="152400"/>
            <a:ext cx="3000000" cy="48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971">
              <a:solidFill>
                <a:schemeClr val="dk1"/>
              </a:solidFill>
              <a:latin typeface="Dosis"/>
              <a:ea typeface="Dosis"/>
              <a:cs typeface="Dosis"/>
              <a:sym typeface="Dosis"/>
            </a:endParaRPr>
          </a:p>
        </p:txBody>
      </p:sp>
      <p:sp>
        <p:nvSpPr>
          <p:cNvPr id="411" name="Google Shape;411;p26"/>
          <p:cNvSpPr/>
          <p:nvPr/>
        </p:nvSpPr>
        <p:spPr>
          <a:xfrm>
            <a:off x="15524500" y="-1116500"/>
            <a:ext cx="2012400" cy="1900200"/>
          </a:xfrm>
          <a:prstGeom prst="ellipse">
            <a:avLst/>
          </a:prstGeom>
          <a:solidFill>
            <a:srgbClr val="FFAF00"/>
          </a:soli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2" name="Google Shape;412;p26"/>
          <p:cNvSpPr/>
          <p:nvPr/>
        </p:nvSpPr>
        <p:spPr>
          <a:xfrm>
            <a:off x="17536900" y="539350"/>
            <a:ext cx="2012400" cy="1900200"/>
          </a:xfrm>
          <a:prstGeom prst="ellipse">
            <a:avLst/>
          </a:prstGeom>
          <a:solidFill>
            <a:srgbClr val="FFAF00"/>
          </a:soli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nvGrpSpPr>
          <p:cNvPr id="413" name="Google Shape;413;p26"/>
          <p:cNvGrpSpPr/>
          <p:nvPr/>
        </p:nvGrpSpPr>
        <p:grpSpPr>
          <a:xfrm>
            <a:off x="574425" y="2852600"/>
            <a:ext cx="16906325" cy="3452400"/>
            <a:chOff x="734363" y="3081200"/>
            <a:chExt cx="16906325" cy="3452400"/>
          </a:xfrm>
        </p:grpSpPr>
        <p:pic>
          <p:nvPicPr>
            <p:cNvPr id="414" name="Google Shape;414;p26"/>
            <p:cNvPicPr preferRelativeResize="0"/>
            <p:nvPr/>
          </p:nvPicPr>
          <p:blipFill rotWithShape="1">
            <a:blip r:embed="rId4">
              <a:alphaModFix/>
            </a:blip>
            <a:srcRect b="1989"/>
            <a:stretch/>
          </p:blipFill>
          <p:spPr>
            <a:xfrm>
              <a:off x="734363" y="3081200"/>
              <a:ext cx="5823526" cy="3452400"/>
            </a:xfrm>
            <a:prstGeom prst="rect">
              <a:avLst/>
            </a:prstGeom>
            <a:noFill/>
            <a:ln>
              <a:noFill/>
            </a:ln>
          </p:spPr>
        </p:pic>
        <p:pic>
          <p:nvPicPr>
            <p:cNvPr id="415" name="Google Shape;415;p26"/>
            <p:cNvPicPr preferRelativeResize="0"/>
            <p:nvPr/>
          </p:nvPicPr>
          <p:blipFill rotWithShape="1">
            <a:blip r:embed="rId5">
              <a:alphaModFix/>
            </a:blip>
            <a:srcRect/>
            <a:stretch/>
          </p:blipFill>
          <p:spPr>
            <a:xfrm>
              <a:off x="6846388" y="3108725"/>
              <a:ext cx="5070475" cy="3394450"/>
            </a:xfrm>
            <a:prstGeom prst="rect">
              <a:avLst/>
            </a:prstGeom>
            <a:noFill/>
            <a:ln>
              <a:noFill/>
            </a:ln>
          </p:spPr>
        </p:pic>
        <p:pic>
          <p:nvPicPr>
            <p:cNvPr id="416" name="Google Shape;416;p26"/>
            <p:cNvPicPr preferRelativeResize="0"/>
            <p:nvPr/>
          </p:nvPicPr>
          <p:blipFill rotWithShape="1">
            <a:blip r:embed="rId6">
              <a:alphaModFix/>
            </a:blip>
            <a:srcRect/>
            <a:stretch/>
          </p:blipFill>
          <p:spPr>
            <a:xfrm>
              <a:off x="12573838" y="3098425"/>
              <a:ext cx="5066850" cy="3435175"/>
            </a:xfrm>
            <a:prstGeom prst="rect">
              <a:avLst/>
            </a:prstGeom>
            <a:noFill/>
            <a:ln>
              <a:noFill/>
            </a:ln>
          </p:spPr>
        </p:pic>
      </p:grpSp>
      <p:sp>
        <p:nvSpPr>
          <p:cNvPr id="417" name="Google Shape;417;p26"/>
          <p:cNvSpPr txBox="1"/>
          <p:nvPr/>
        </p:nvSpPr>
        <p:spPr>
          <a:xfrm>
            <a:off x="1053300" y="6737050"/>
            <a:ext cx="4926900" cy="2678100"/>
          </a:xfrm>
          <a:prstGeom prst="rect">
            <a:avLst/>
          </a:prstGeom>
          <a:noFill/>
          <a:ln w="9525" cap="flat" cmpd="sng">
            <a:solidFill>
              <a:srgbClr val="FFF6ED"/>
            </a:solidFill>
            <a:prstDash val="solid"/>
            <a:round/>
            <a:headEnd type="none" w="sm" len="sm"/>
            <a:tailEnd type="none" w="sm" len="sm"/>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en-US" sz="2400">
                <a:solidFill>
                  <a:schemeClr val="dk1"/>
                </a:solidFill>
                <a:highlight>
                  <a:srgbClr val="FFF6ED"/>
                </a:highlight>
              </a:rPr>
              <a:t>Nasabah yang tidak memiliki cicilan rumah dan pinjaman pribadi memiliki conversion rate lebih besar (18%) atau 3 kali lebih tinggi dibanding jika memiliki keduanya (6%)</a:t>
            </a:r>
            <a:endParaRPr sz="2400">
              <a:solidFill>
                <a:schemeClr val="dk1"/>
              </a:solidFill>
              <a:highlight>
                <a:srgbClr val="FFF6ED"/>
              </a:highlight>
            </a:endParaRPr>
          </a:p>
        </p:txBody>
      </p:sp>
      <p:sp>
        <p:nvSpPr>
          <p:cNvPr id="418" name="Google Shape;418;p26"/>
          <p:cNvSpPr/>
          <p:nvPr/>
        </p:nvSpPr>
        <p:spPr>
          <a:xfrm>
            <a:off x="2036700" y="3408675"/>
            <a:ext cx="1115700" cy="825600"/>
          </a:xfrm>
          <a:prstGeom prst="flowChartAlternateProcess">
            <a:avLst/>
          </a:prstGeom>
          <a:noFill/>
          <a:ln w="28575" cap="flat" cmpd="sng">
            <a:solidFill>
              <a:srgbClr val="992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9" name="Google Shape;419;p26"/>
          <p:cNvSpPr/>
          <p:nvPr/>
        </p:nvSpPr>
        <p:spPr>
          <a:xfrm>
            <a:off x="3768675" y="4676800"/>
            <a:ext cx="1115700" cy="825600"/>
          </a:xfrm>
          <a:prstGeom prst="flowChartAlternateProcess">
            <a:avLst/>
          </a:prstGeom>
          <a:noFill/>
          <a:ln w="28575" cap="flat" cmpd="sng">
            <a:solidFill>
              <a:srgbClr val="992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0" name="Google Shape;420;p26"/>
          <p:cNvSpPr/>
          <p:nvPr/>
        </p:nvSpPr>
        <p:spPr>
          <a:xfrm>
            <a:off x="7870775" y="3408675"/>
            <a:ext cx="1115700" cy="825600"/>
          </a:xfrm>
          <a:prstGeom prst="flowChartAlternateProcess">
            <a:avLst/>
          </a:prstGeom>
          <a:noFill/>
          <a:ln w="28575" cap="flat" cmpd="sng">
            <a:solidFill>
              <a:srgbClr val="992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1" name="Google Shape;421;p26"/>
          <p:cNvSpPr/>
          <p:nvPr/>
        </p:nvSpPr>
        <p:spPr>
          <a:xfrm>
            <a:off x="9518250" y="4676800"/>
            <a:ext cx="1115700" cy="825600"/>
          </a:xfrm>
          <a:prstGeom prst="flowChartAlternateProcess">
            <a:avLst/>
          </a:prstGeom>
          <a:noFill/>
          <a:ln w="28575" cap="flat" cmpd="sng">
            <a:solidFill>
              <a:srgbClr val="992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2" name="Google Shape;422;p26"/>
          <p:cNvSpPr/>
          <p:nvPr/>
        </p:nvSpPr>
        <p:spPr>
          <a:xfrm>
            <a:off x="13510050" y="3408675"/>
            <a:ext cx="1115700" cy="825600"/>
          </a:xfrm>
          <a:prstGeom prst="flowChartAlternateProcess">
            <a:avLst/>
          </a:prstGeom>
          <a:noFill/>
          <a:ln w="28575" cap="flat" cmpd="sng">
            <a:solidFill>
              <a:srgbClr val="992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3" name="Google Shape;423;p26"/>
          <p:cNvSpPr/>
          <p:nvPr/>
        </p:nvSpPr>
        <p:spPr>
          <a:xfrm>
            <a:off x="15134775" y="4676800"/>
            <a:ext cx="1115700" cy="825600"/>
          </a:xfrm>
          <a:prstGeom prst="flowChartAlternateProcess">
            <a:avLst/>
          </a:prstGeom>
          <a:noFill/>
          <a:ln w="28575" cap="flat" cmpd="sng">
            <a:solidFill>
              <a:srgbClr val="992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4" name="Google Shape;424;p26"/>
          <p:cNvSpPr txBox="1"/>
          <p:nvPr/>
        </p:nvSpPr>
        <p:spPr>
          <a:xfrm>
            <a:off x="6803575" y="6737050"/>
            <a:ext cx="4926900" cy="2678100"/>
          </a:xfrm>
          <a:prstGeom prst="rect">
            <a:avLst/>
          </a:prstGeom>
          <a:noFill/>
          <a:ln w="9525" cap="flat" cmpd="sng">
            <a:solidFill>
              <a:srgbClr val="FFF6ED"/>
            </a:solidFill>
            <a:prstDash val="solid"/>
            <a:round/>
            <a:headEnd type="none" w="sm" len="sm"/>
            <a:tailEnd type="none" w="sm" len="sm"/>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en-US" sz="2400">
                <a:solidFill>
                  <a:schemeClr val="dk1"/>
                </a:solidFill>
                <a:highlight>
                  <a:srgbClr val="FFF6ED"/>
                </a:highlight>
              </a:rPr>
              <a:t>Nasabah yang tidak memiliki pinjaman pribadi dan tidak gagal bayar memiliki conversion rate lebih besar (12%) atau 2,5 kali lebih tinggi dibanding jika memiliki keduanya (5%)</a:t>
            </a:r>
            <a:endParaRPr sz="2400">
              <a:solidFill>
                <a:schemeClr val="dk1"/>
              </a:solidFill>
              <a:highlight>
                <a:srgbClr val="FFF6ED"/>
              </a:highlight>
            </a:endParaRPr>
          </a:p>
        </p:txBody>
      </p:sp>
      <p:sp>
        <p:nvSpPr>
          <p:cNvPr id="425" name="Google Shape;425;p26"/>
          <p:cNvSpPr txBox="1"/>
          <p:nvPr/>
        </p:nvSpPr>
        <p:spPr>
          <a:xfrm>
            <a:off x="12603150" y="6737050"/>
            <a:ext cx="4926900" cy="2678100"/>
          </a:xfrm>
          <a:prstGeom prst="rect">
            <a:avLst/>
          </a:prstGeom>
          <a:noFill/>
          <a:ln w="9525" cap="flat" cmpd="sng">
            <a:solidFill>
              <a:srgbClr val="FFF6ED"/>
            </a:solidFill>
            <a:prstDash val="solid"/>
            <a:round/>
            <a:headEnd type="none" w="sm" len="sm"/>
            <a:tailEnd type="none" w="sm" len="sm"/>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en-US" sz="2400">
                <a:solidFill>
                  <a:schemeClr val="dk1"/>
                </a:solidFill>
                <a:highlight>
                  <a:srgbClr val="FFF6ED"/>
                </a:highlight>
              </a:rPr>
              <a:t>Nasabah yang tidak memiliki cicilan rumah dan tidak gagal bayar memiliki conversion rate lebih besar (16%) atau hampir 3 kali lebih tinggi dibanding jika memiliki keduanya (6%)</a:t>
            </a:r>
            <a:endParaRPr sz="2400">
              <a:solidFill>
                <a:schemeClr val="dk1"/>
              </a:solidFill>
              <a:highlight>
                <a:srgbClr val="FFF6ED"/>
              </a:highlight>
            </a:endParaRPr>
          </a:p>
        </p:txBody>
      </p:sp>
      <p:grpSp>
        <p:nvGrpSpPr>
          <p:cNvPr id="426" name="Google Shape;426;p26"/>
          <p:cNvGrpSpPr/>
          <p:nvPr/>
        </p:nvGrpSpPr>
        <p:grpSpPr>
          <a:xfrm>
            <a:off x="492604" y="318426"/>
            <a:ext cx="1756504" cy="676457"/>
            <a:chOff x="0" y="0"/>
            <a:chExt cx="2342005" cy="901943"/>
          </a:xfrm>
        </p:grpSpPr>
        <p:sp>
          <p:nvSpPr>
            <p:cNvPr id="427" name="Google Shape;427;p26"/>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7">
                <a:alphaModFix/>
              </a:blip>
              <a:stretch>
                <a:fillRect l="-94976" t="-63005" r="-79086" b="-110195"/>
              </a:stretch>
            </a:blipFill>
            <a:ln>
              <a:noFill/>
            </a:ln>
          </p:spPr>
        </p:sp>
        <p:sp>
          <p:nvSpPr>
            <p:cNvPr id="428" name="Google Shape;428;p26"/>
            <p:cNvSpPr/>
            <p:nvPr/>
          </p:nvSpPr>
          <p:spPr>
            <a:xfrm>
              <a:off x="660841" y="297238"/>
              <a:ext cx="1681164" cy="307468"/>
            </a:xfrm>
            <a:custGeom>
              <a:avLst/>
              <a:gdLst/>
              <a:ahLst/>
              <a:cxnLst/>
              <a:rect l="l" t="t" r="r" b="b"/>
              <a:pathLst>
                <a:path w="1681164" h="307468" extrusionOk="0">
                  <a:moveTo>
                    <a:pt x="0" y="0"/>
                  </a:moveTo>
                  <a:lnTo>
                    <a:pt x="1681164" y="0"/>
                  </a:lnTo>
                  <a:lnTo>
                    <a:pt x="1681164" y="307467"/>
                  </a:lnTo>
                  <a:lnTo>
                    <a:pt x="0" y="307467"/>
                  </a:lnTo>
                  <a:lnTo>
                    <a:pt x="0" y="0"/>
                  </a:lnTo>
                  <a:close/>
                </a:path>
              </a:pathLst>
            </a:custGeom>
            <a:blipFill rotWithShape="1">
              <a:blip r:embed="rId7">
                <a:alphaModFix/>
              </a:blip>
              <a:stretch>
                <a:fillRect l="-25537" t="-483676" r="-21038" b="-217669"/>
              </a:stretch>
            </a:blipFill>
            <a:ln>
              <a:noFill/>
            </a:ln>
          </p:spPr>
        </p:sp>
      </p:grpSp>
      <p:sp>
        <p:nvSpPr>
          <p:cNvPr id="429" name="Google Shape;429;p26"/>
          <p:cNvSpPr txBox="1"/>
          <p:nvPr/>
        </p:nvSpPr>
        <p:spPr>
          <a:xfrm>
            <a:off x="252462" y="9773183"/>
            <a:ext cx="1942500" cy="33840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1D252D"/>
                </a:solidFill>
                <a:latin typeface="Arial"/>
                <a:ea typeface="Arial"/>
                <a:cs typeface="Arial"/>
                <a:sym typeface="Arial"/>
              </a:rPr>
              <a:t>Final Project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0CF"/>
        </a:solidFill>
        <a:effectLst/>
      </p:bgPr>
    </p:bg>
    <p:spTree>
      <p:nvGrpSpPr>
        <p:cNvPr id="1" name="Shape 406"/>
        <p:cNvGrpSpPr/>
        <p:nvPr/>
      </p:nvGrpSpPr>
      <p:grpSpPr>
        <a:xfrm>
          <a:off x="0" y="0"/>
          <a:ext cx="0" cy="0"/>
          <a:chOff x="0" y="0"/>
          <a:chExt cx="0" cy="0"/>
        </a:xfrm>
      </p:grpSpPr>
      <p:sp>
        <p:nvSpPr>
          <p:cNvPr id="407" name="Google Shape;407;p26"/>
          <p:cNvSpPr/>
          <p:nvPr/>
        </p:nvSpPr>
        <p:spPr>
          <a:xfrm>
            <a:off x="252462" y="1975283"/>
            <a:ext cx="17431800" cy="7797900"/>
          </a:xfrm>
          <a:prstGeom prst="roundRect">
            <a:avLst>
              <a:gd name="adj" fmla="val 16667"/>
            </a:avLst>
          </a:prstGeom>
          <a:solidFill>
            <a:schemeClr val="lt1"/>
          </a:solidFill>
          <a:ln>
            <a:noFill/>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08" name="Google Shape;408;p26"/>
          <p:cNvPicPr preferRelativeResize="0"/>
          <p:nvPr/>
        </p:nvPicPr>
        <p:blipFill>
          <a:blip r:embed="rId3">
            <a:alphaModFix/>
          </a:blip>
          <a:stretch>
            <a:fillRect/>
          </a:stretch>
        </p:blipFill>
        <p:spPr>
          <a:xfrm>
            <a:off x="14291300" y="3200400"/>
            <a:ext cx="486450" cy="492608"/>
          </a:xfrm>
          <a:prstGeom prst="rect">
            <a:avLst/>
          </a:prstGeom>
          <a:noFill/>
          <a:ln>
            <a:noFill/>
          </a:ln>
        </p:spPr>
      </p:pic>
      <p:sp>
        <p:nvSpPr>
          <p:cNvPr id="409" name="Google Shape;409;p26"/>
          <p:cNvSpPr txBox="1"/>
          <p:nvPr/>
        </p:nvSpPr>
        <p:spPr>
          <a:xfrm>
            <a:off x="5837250" y="564300"/>
            <a:ext cx="67659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400">
                <a:solidFill>
                  <a:srgbClr val="3C7F72"/>
                </a:solidFill>
                <a:latin typeface="Ultra"/>
                <a:ea typeface="Ultra"/>
                <a:cs typeface="Ultra"/>
                <a:sym typeface="Ultra"/>
              </a:rPr>
              <a:t>Data </a:t>
            </a:r>
            <a:r>
              <a:rPr lang="en-US" sz="6400">
                <a:solidFill>
                  <a:srgbClr val="992800"/>
                </a:solidFill>
                <a:latin typeface="Ultra"/>
                <a:ea typeface="Ultra"/>
                <a:cs typeface="Ultra"/>
                <a:sym typeface="Ultra"/>
              </a:rPr>
              <a:t>Insight</a:t>
            </a:r>
            <a:endParaRPr sz="6400">
              <a:solidFill>
                <a:srgbClr val="992800"/>
              </a:solidFill>
              <a:latin typeface="Ultra"/>
              <a:ea typeface="Ultra"/>
              <a:cs typeface="Ultra"/>
              <a:sym typeface="Ultra"/>
            </a:endParaRPr>
          </a:p>
        </p:txBody>
      </p:sp>
      <p:sp>
        <p:nvSpPr>
          <p:cNvPr id="410" name="Google Shape;410;p26"/>
          <p:cNvSpPr txBox="1"/>
          <p:nvPr/>
        </p:nvSpPr>
        <p:spPr>
          <a:xfrm>
            <a:off x="152400" y="152400"/>
            <a:ext cx="3000000" cy="48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971">
              <a:solidFill>
                <a:schemeClr val="dk1"/>
              </a:solidFill>
              <a:latin typeface="Dosis"/>
              <a:ea typeface="Dosis"/>
              <a:cs typeface="Dosis"/>
              <a:sym typeface="Dosis"/>
            </a:endParaRPr>
          </a:p>
        </p:txBody>
      </p:sp>
      <p:sp>
        <p:nvSpPr>
          <p:cNvPr id="411" name="Google Shape;411;p26"/>
          <p:cNvSpPr/>
          <p:nvPr/>
        </p:nvSpPr>
        <p:spPr>
          <a:xfrm>
            <a:off x="15524500" y="-1116500"/>
            <a:ext cx="2012400" cy="1900200"/>
          </a:xfrm>
          <a:prstGeom prst="ellipse">
            <a:avLst/>
          </a:prstGeom>
          <a:solidFill>
            <a:srgbClr val="FFAF00"/>
          </a:soli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2" name="Google Shape;412;p26"/>
          <p:cNvSpPr/>
          <p:nvPr/>
        </p:nvSpPr>
        <p:spPr>
          <a:xfrm>
            <a:off x="17536900" y="539350"/>
            <a:ext cx="2012400" cy="1900200"/>
          </a:xfrm>
          <a:prstGeom prst="ellipse">
            <a:avLst/>
          </a:prstGeom>
          <a:solidFill>
            <a:srgbClr val="FFAF00"/>
          </a:soli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5" name="Google Shape;425;p26"/>
          <p:cNvSpPr txBox="1"/>
          <p:nvPr/>
        </p:nvSpPr>
        <p:spPr>
          <a:xfrm>
            <a:off x="12530753" y="2925583"/>
            <a:ext cx="4926900" cy="6130879"/>
          </a:xfrm>
          <a:prstGeom prst="rect">
            <a:avLst/>
          </a:prstGeom>
          <a:noFill/>
          <a:ln w="9525" cap="flat" cmpd="sng">
            <a:solidFill>
              <a:srgbClr val="FFF6ED"/>
            </a:solidFill>
            <a:prstDash val="solid"/>
            <a:round/>
            <a:headEnd type="none" w="sm" len="sm"/>
            <a:tailEnd type="none" w="sm" len="sm"/>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sz="2400" b="1" dirty="0" err="1" smtClean="0">
                <a:solidFill>
                  <a:schemeClr val="dk1"/>
                </a:solidFill>
                <a:highlight>
                  <a:srgbClr val="FFF6ED"/>
                </a:highlight>
              </a:rPr>
              <a:t>Tipe</a:t>
            </a:r>
            <a:r>
              <a:rPr sz="2400" b="1" dirty="0" smtClean="0">
                <a:solidFill>
                  <a:schemeClr val="dk1"/>
                </a:solidFill>
                <a:highlight>
                  <a:srgbClr val="FFF6ED"/>
                </a:highlight>
              </a:rPr>
              <a:t> </a:t>
            </a:r>
            <a:r>
              <a:rPr sz="2400" b="1" dirty="0" err="1" smtClean="0">
                <a:solidFill>
                  <a:schemeClr val="dk1"/>
                </a:solidFill>
                <a:highlight>
                  <a:srgbClr val="FFF6ED"/>
                </a:highlight>
              </a:rPr>
              <a:t>Pekerjaan</a:t>
            </a:r>
            <a:r>
              <a:rPr sz="2400" b="1" dirty="0" smtClean="0">
                <a:solidFill>
                  <a:schemeClr val="dk1"/>
                </a:solidFill>
                <a:highlight>
                  <a:srgbClr val="FFF6ED"/>
                </a:highlight>
              </a:rPr>
              <a:t> </a:t>
            </a:r>
            <a:r>
              <a:rPr sz="2400" b="1" dirty="0" err="1" smtClean="0">
                <a:solidFill>
                  <a:schemeClr val="dk1"/>
                </a:solidFill>
                <a:highlight>
                  <a:srgbClr val="FFF6ED"/>
                </a:highlight>
              </a:rPr>
              <a:t>Berdasarkan</a:t>
            </a:r>
            <a:r>
              <a:rPr sz="2400" b="1" dirty="0" smtClean="0">
                <a:solidFill>
                  <a:schemeClr val="dk1"/>
                </a:solidFill>
                <a:highlight>
                  <a:srgbClr val="FFF6ED"/>
                </a:highlight>
              </a:rPr>
              <a:t> </a:t>
            </a:r>
            <a:r>
              <a:rPr sz="2400" b="1" dirty="0" err="1" smtClean="0">
                <a:solidFill>
                  <a:schemeClr val="dk1"/>
                </a:solidFill>
                <a:highlight>
                  <a:srgbClr val="FFF6ED"/>
                </a:highlight>
              </a:rPr>
              <a:t>Deposito</a:t>
            </a:r>
            <a:r>
              <a:rPr sz="2400" b="1" dirty="0" smtClean="0">
                <a:solidFill>
                  <a:schemeClr val="dk1"/>
                </a:solidFill>
                <a:highlight>
                  <a:srgbClr val="FFF6ED"/>
                </a:highlight>
              </a:rPr>
              <a:t> </a:t>
            </a:r>
            <a:r>
              <a:rPr sz="2400" b="1" dirty="0" err="1" smtClean="0">
                <a:solidFill>
                  <a:schemeClr val="dk1"/>
                </a:solidFill>
                <a:highlight>
                  <a:srgbClr val="FFF6ED"/>
                </a:highlight>
              </a:rPr>
              <a:t>Berjangka</a:t>
            </a:r>
            <a:endParaRPr sz="2400" b="1" dirty="0" smtClean="0">
              <a:solidFill>
                <a:schemeClr val="dk1"/>
              </a:solidFill>
              <a:highlight>
                <a:srgbClr val="FFF6ED"/>
              </a:highlight>
            </a:endParaRPr>
          </a:p>
          <a:p>
            <a:pPr marL="0" lvl="0" indent="0" algn="just" rtl="0">
              <a:lnSpc>
                <a:spcPct val="115000"/>
              </a:lnSpc>
              <a:spcBef>
                <a:spcPts val="0"/>
              </a:spcBef>
              <a:spcAft>
                <a:spcPts val="0"/>
              </a:spcAft>
              <a:buClr>
                <a:schemeClr val="dk1"/>
              </a:buClr>
              <a:buSzPts val="1100"/>
              <a:buFont typeface="Arial"/>
              <a:buNone/>
            </a:pPr>
            <a:endParaRPr lang="x-none" sz="2400" b="1" dirty="0">
              <a:solidFill>
                <a:schemeClr val="dk1"/>
              </a:solidFill>
              <a:highlight>
                <a:srgbClr val="FFF6ED"/>
              </a:highlight>
            </a:endParaRPr>
          </a:p>
          <a:p>
            <a:pPr marL="0" lvl="0" indent="0" algn="just" rtl="0">
              <a:lnSpc>
                <a:spcPct val="115000"/>
              </a:lnSpc>
              <a:spcBef>
                <a:spcPts val="0"/>
              </a:spcBef>
              <a:spcAft>
                <a:spcPts val="0"/>
              </a:spcAft>
              <a:buClr>
                <a:schemeClr val="dk1"/>
              </a:buClr>
              <a:buSzPts val="1100"/>
              <a:buFont typeface="Arial"/>
              <a:buNone/>
            </a:pPr>
            <a:r>
              <a:rPr lang="x-none" sz="2400" dirty="0" smtClean="0">
                <a:solidFill>
                  <a:sysClr val="windowText" lastClr="000000"/>
                </a:solidFill>
                <a:highlight>
                  <a:srgbClr val="FFF6ED"/>
                </a:highlight>
              </a:rPr>
              <a:t>Top 3 :</a:t>
            </a:r>
          </a:p>
          <a:p>
            <a:pPr marL="342900" lvl="0" indent="-342900" algn="just" rtl="0">
              <a:lnSpc>
                <a:spcPct val="115000"/>
              </a:lnSpc>
              <a:spcBef>
                <a:spcPts val="0"/>
              </a:spcBef>
              <a:spcAft>
                <a:spcPts val="0"/>
              </a:spcAft>
              <a:buClr>
                <a:schemeClr val="dk1"/>
              </a:buClr>
              <a:buSzPts val="1100"/>
              <a:buFont typeface="Arial" panose="020B0604020202020204" pitchFamily="34" charset="0"/>
              <a:buChar char="•"/>
            </a:pPr>
            <a:r>
              <a:rPr lang="x-none" sz="2400" dirty="0" smtClean="0">
                <a:solidFill>
                  <a:sysClr val="windowText" lastClr="000000"/>
                </a:solidFill>
                <a:highlight>
                  <a:srgbClr val="FFF6ED"/>
                </a:highlight>
              </a:rPr>
              <a:t>Management</a:t>
            </a:r>
            <a:endParaRPr lang="x-none" sz="2400" dirty="0">
              <a:solidFill>
                <a:sysClr val="windowText" lastClr="000000"/>
              </a:solidFill>
              <a:highlight>
                <a:srgbClr val="FFF6ED"/>
              </a:highlight>
            </a:endParaRPr>
          </a:p>
          <a:p>
            <a:pPr marL="342900" lvl="0" indent="-342900" algn="just" rtl="0">
              <a:lnSpc>
                <a:spcPct val="115000"/>
              </a:lnSpc>
              <a:spcBef>
                <a:spcPts val="0"/>
              </a:spcBef>
              <a:spcAft>
                <a:spcPts val="0"/>
              </a:spcAft>
              <a:buClr>
                <a:schemeClr val="dk1"/>
              </a:buClr>
              <a:buSzPts val="1100"/>
              <a:buFont typeface="Arial" panose="020B0604020202020204" pitchFamily="34" charset="0"/>
              <a:buChar char="•"/>
            </a:pPr>
            <a:r>
              <a:rPr lang="x-none" sz="2400" dirty="0" smtClean="0">
                <a:solidFill>
                  <a:sysClr val="windowText" lastClr="000000"/>
                </a:solidFill>
                <a:highlight>
                  <a:srgbClr val="FFF6ED"/>
                </a:highlight>
              </a:rPr>
              <a:t>Technician</a:t>
            </a:r>
          </a:p>
          <a:p>
            <a:pPr marL="342900" lvl="0" indent="-342900" algn="just" rtl="0">
              <a:lnSpc>
                <a:spcPct val="115000"/>
              </a:lnSpc>
              <a:spcBef>
                <a:spcPts val="0"/>
              </a:spcBef>
              <a:spcAft>
                <a:spcPts val="0"/>
              </a:spcAft>
              <a:buClr>
                <a:schemeClr val="dk1"/>
              </a:buClr>
              <a:buSzPts val="1100"/>
              <a:buFont typeface="Arial" panose="020B0604020202020204" pitchFamily="34" charset="0"/>
              <a:buChar char="•"/>
            </a:pPr>
            <a:r>
              <a:rPr lang="x-none" sz="2400" dirty="0" smtClean="0">
                <a:solidFill>
                  <a:sysClr val="windowText" lastClr="000000"/>
                </a:solidFill>
                <a:highlight>
                  <a:srgbClr val="FFF6ED"/>
                </a:highlight>
              </a:rPr>
              <a:t>Blue-Collar</a:t>
            </a:r>
          </a:p>
          <a:p>
            <a:pPr lvl="0" algn="just" rtl="0">
              <a:lnSpc>
                <a:spcPct val="115000"/>
              </a:lnSpc>
              <a:spcBef>
                <a:spcPts val="0"/>
              </a:spcBef>
              <a:spcAft>
                <a:spcPts val="0"/>
              </a:spcAft>
              <a:buClr>
                <a:schemeClr val="dk1"/>
              </a:buClr>
              <a:buSzPts val="1100"/>
            </a:pPr>
            <a:r>
              <a:rPr lang="x-none" sz="2400" dirty="0">
                <a:solidFill>
                  <a:sysClr val="windowText" lastClr="000000"/>
                </a:solidFill>
                <a:highlight>
                  <a:srgbClr val="FFF6ED"/>
                </a:highlight>
              </a:rPr>
              <a:t> </a:t>
            </a:r>
            <a:r>
              <a:rPr lang="x-none" sz="2400" dirty="0" smtClean="0">
                <a:solidFill>
                  <a:sysClr val="windowText" lastClr="000000"/>
                </a:solidFill>
                <a:highlight>
                  <a:srgbClr val="FFF6ED"/>
                </a:highlight>
              </a:rPr>
              <a:t>Pendapatan yang stabil, resiko investasi yang serta serta pengetahuan pengelolaan uang yang baik, menjadikan nasabah yang bekerja di bidang tersebut memutuskan untuk mengikuti deposito berjangka. </a:t>
            </a:r>
          </a:p>
        </p:txBody>
      </p:sp>
      <p:grpSp>
        <p:nvGrpSpPr>
          <p:cNvPr id="426" name="Google Shape;426;p26"/>
          <p:cNvGrpSpPr/>
          <p:nvPr/>
        </p:nvGrpSpPr>
        <p:grpSpPr>
          <a:xfrm>
            <a:off x="492604" y="318426"/>
            <a:ext cx="1756504" cy="676457"/>
            <a:chOff x="0" y="0"/>
            <a:chExt cx="2342005" cy="901943"/>
          </a:xfrm>
        </p:grpSpPr>
        <p:sp>
          <p:nvSpPr>
            <p:cNvPr id="427" name="Google Shape;427;p26"/>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4">
                <a:alphaModFix/>
              </a:blip>
              <a:stretch>
                <a:fillRect l="-94976" t="-63005" r="-79086" b="-110195"/>
              </a:stretch>
            </a:blipFill>
            <a:ln>
              <a:noFill/>
            </a:ln>
          </p:spPr>
        </p:sp>
        <p:sp>
          <p:nvSpPr>
            <p:cNvPr id="428" name="Google Shape;428;p26"/>
            <p:cNvSpPr/>
            <p:nvPr/>
          </p:nvSpPr>
          <p:spPr>
            <a:xfrm>
              <a:off x="660841" y="297238"/>
              <a:ext cx="1681164" cy="307468"/>
            </a:xfrm>
            <a:custGeom>
              <a:avLst/>
              <a:gdLst/>
              <a:ahLst/>
              <a:cxnLst/>
              <a:rect l="l" t="t" r="r" b="b"/>
              <a:pathLst>
                <a:path w="1681164" h="307468" extrusionOk="0">
                  <a:moveTo>
                    <a:pt x="0" y="0"/>
                  </a:moveTo>
                  <a:lnTo>
                    <a:pt x="1681164" y="0"/>
                  </a:lnTo>
                  <a:lnTo>
                    <a:pt x="1681164" y="307467"/>
                  </a:lnTo>
                  <a:lnTo>
                    <a:pt x="0" y="307467"/>
                  </a:lnTo>
                  <a:lnTo>
                    <a:pt x="0" y="0"/>
                  </a:lnTo>
                  <a:close/>
                </a:path>
              </a:pathLst>
            </a:custGeom>
            <a:blipFill rotWithShape="1">
              <a:blip r:embed="rId4">
                <a:alphaModFix/>
              </a:blip>
              <a:stretch>
                <a:fillRect l="-25537" t="-483676" r="-21038" b="-217669"/>
              </a:stretch>
            </a:blipFill>
            <a:ln>
              <a:noFill/>
            </a:ln>
          </p:spPr>
        </p:sp>
      </p:grpSp>
      <p:sp>
        <p:nvSpPr>
          <p:cNvPr id="429" name="Google Shape;429;p26"/>
          <p:cNvSpPr txBox="1"/>
          <p:nvPr/>
        </p:nvSpPr>
        <p:spPr>
          <a:xfrm>
            <a:off x="252462" y="9773183"/>
            <a:ext cx="1942500" cy="33840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1D252D"/>
                </a:solidFill>
                <a:latin typeface="Arial"/>
                <a:ea typeface="Arial"/>
                <a:cs typeface="Arial"/>
                <a:sym typeface="Arial"/>
              </a:rPr>
              <a:t>Final Project</a:t>
            </a:r>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235" y="2124283"/>
            <a:ext cx="11307277" cy="7290867"/>
          </a:xfrm>
          <a:prstGeom prst="rect">
            <a:avLst/>
          </a:prstGeom>
        </p:spPr>
      </p:pic>
    </p:spTree>
    <p:extLst>
      <p:ext uri="{BB962C8B-B14F-4D97-AF65-F5344CB8AC3E}">
        <p14:creationId xmlns:p14="http://schemas.microsoft.com/office/powerpoint/2010/main" val="2241814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0CF"/>
        </a:solidFill>
        <a:effectLst/>
      </p:bgPr>
    </p:bg>
    <p:spTree>
      <p:nvGrpSpPr>
        <p:cNvPr id="1" name="Shape 406"/>
        <p:cNvGrpSpPr/>
        <p:nvPr/>
      </p:nvGrpSpPr>
      <p:grpSpPr>
        <a:xfrm>
          <a:off x="0" y="0"/>
          <a:ext cx="0" cy="0"/>
          <a:chOff x="0" y="0"/>
          <a:chExt cx="0" cy="0"/>
        </a:xfrm>
      </p:grpSpPr>
      <p:sp>
        <p:nvSpPr>
          <p:cNvPr id="407" name="Google Shape;407;p26"/>
          <p:cNvSpPr/>
          <p:nvPr/>
        </p:nvSpPr>
        <p:spPr>
          <a:xfrm>
            <a:off x="492604" y="1975283"/>
            <a:ext cx="16858694" cy="7666445"/>
          </a:xfrm>
          <a:prstGeom prst="roundRect">
            <a:avLst>
              <a:gd name="adj" fmla="val 16667"/>
            </a:avLst>
          </a:prstGeom>
          <a:solidFill>
            <a:schemeClr val="lt1"/>
          </a:solidFill>
          <a:ln>
            <a:noFill/>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dirty="0" err="1" smtClean="0">
                <a:latin typeface="Calibri"/>
                <a:ea typeface="Calibri"/>
                <a:cs typeface="Calibri"/>
                <a:sym typeface="Calibri"/>
              </a:rPr>
              <a:t>ddad</a:t>
            </a:r>
            <a:endParaRPr dirty="0">
              <a:latin typeface="Calibri"/>
              <a:ea typeface="Calibri"/>
              <a:cs typeface="Calibri"/>
              <a:sym typeface="Calibri"/>
            </a:endParaRPr>
          </a:p>
        </p:txBody>
      </p:sp>
      <p:sp>
        <p:nvSpPr>
          <p:cNvPr id="409" name="Google Shape;409;p26"/>
          <p:cNvSpPr txBox="1"/>
          <p:nvPr/>
        </p:nvSpPr>
        <p:spPr>
          <a:xfrm>
            <a:off x="5886189" y="209792"/>
            <a:ext cx="67659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400" dirty="0">
                <a:solidFill>
                  <a:srgbClr val="3C7F72"/>
                </a:solidFill>
                <a:latin typeface="Ultra"/>
                <a:ea typeface="Ultra"/>
                <a:cs typeface="Ultra"/>
                <a:sym typeface="Ultra"/>
              </a:rPr>
              <a:t>Data </a:t>
            </a:r>
            <a:r>
              <a:rPr lang="en-US" sz="6400" dirty="0">
                <a:solidFill>
                  <a:srgbClr val="992800"/>
                </a:solidFill>
                <a:latin typeface="Ultra"/>
                <a:ea typeface="Ultra"/>
                <a:cs typeface="Ultra"/>
                <a:sym typeface="Ultra"/>
              </a:rPr>
              <a:t>Insight</a:t>
            </a:r>
            <a:endParaRPr sz="6400" dirty="0">
              <a:solidFill>
                <a:srgbClr val="992800"/>
              </a:solidFill>
              <a:latin typeface="Ultra"/>
              <a:ea typeface="Ultra"/>
              <a:cs typeface="Ultra"/>
              <a:sym typeface="Ultra"/>
            </a:endParaRPr>
          </a:p>
        </p:txBody>
      </p:sp>
      <p:sp>
        <p:nvSpPr>
          <p:cNvPr id="410" name="Google Shape;410;p26"/>
          <p:cNvSpPr txBox="1"/>
          <p:nvPr/>
        </p:nvSpPr>
        <p:spPr>
          <a:xfrm>
            <a:off x="152400" y="152400"/>
            <a:ext cx="3000000" cy="48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971">
              <a:solidFill>
                <a:schemeClr val="dk1"/>
              </a:solidFill>
              <a:latin typeface="Dosis"/>
              <a:ea typeface="Dosis"/>
              <a:cs typeface="Dosis"/>
              <a:sym typeface="Dosis"/>
            </a:endParaRPr>
          </a:p>
        </p:txBody>
      </p:sp>
      <p:sp>
        <p:nvSpPr>
          <p:cNvPr id="411" name="Google Shape;411;p26"/>
          <p:cNvSpPr/>
          <p:nvPr/>
        </p:nvSpPr>
        <p:spPr>
          <a:xfrm>
            <a:off x="15524500" y="-1116500"/>
            <a:ext cx="2012400" cy="1900200"/>
          </a:xfrm>
          <a:prstGeom prst="ellipse">
            <a:avLst/>
          </a:prstGeom>
          <a:solidFill>
            <a:srgbClr val="FFAF00"/>
          </a:soli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2" name="Google Shape;412;p26"/>
          <p:cNvSpPr/>
          <p:nvPr/>
        </p:nvSpPr>
        <p:spPr>
          <a:xfrm>
            <a:off x="17536900" y="539350"/>
            <a:ext cx="2012400" cy="1900200"/>
          </a:xfrm>
          <a:prstGeom prst="ellipse">
            <a:avLst/>
          </a:prstGeom>
          <a:solidFill>
            <a:srgbClr val="FFAF00"/>
          </a:soli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nvGrpSpPr>
          <p:cNvPr id="426" name="Google Shape;426;p26"/>
          <p:cNvGrpSpPr/>
          <p:nvPr/>
        </p:nvGrpSpPr>
        <p:grpSpPr>
          <a:xfrm>
            <a:off x="492604" y="318426"/>
            <a:ext cx="1756504" cy="676457"/>
            <a:chOff x="0" y="0"/>
            <a:chExt cx="2342005" cy="901943"/>
          </a:xfrm>
        </p:grpSpPr>
        <p:sp>
          <p:nvSpPr>
            <p:cNvPr id="427" name="Google Shape;427;p26"/>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3">
                <a:alphaModFix/>
              </a:blip>
              <a:stretch>
                <a:fillRect l="-94976" t="-63005" r="-79086" b="-110195"/>
              </a:stretch>
            </a:blipFill>
            <a:ln>
              <a:noFill/>
            </a:ln>
          </p:spPr>
        </p:sp>
        <p:sp>
          <p:nvSpPr>
            <p:cNvPr id="428" name="Google Shape;428;p26"/>
            <p:cNvSpPr/>
            <p:nvPr/>
          </p:nvSpPr>
          <p:spPr>
            <a:xfrm>
              <a:off x="660841" y="297238"/>
              <a:ext cx="1681164" cy="307468"/>
            </a:xfrm>
            <a:custGeom>
              <a:avLst/>
              <a:gdLst/>
              <a:ahLst/>
              <a:cxnLst/>
              <a:rect l="l" t="t" r="r" b="b"/>
              <a:pathLst>
                <a:path w="1681164" h="307468" extrusionOk="0">
                  <a:moveTo>
                    <a:pt x="0" y="0"/>
                  </a:moveTo>
                  <a:lnTo>
                    <a:pt x="1681164" y="0"/>
                  </a:lnTo>
                  <a:lnTo>
                    <a:pt x="1681164" y="307467"/>
                  </a:lnTo>
                  <a:lnTo>
                    <a:pt x="0" y="307467"/>
                  </a:lnTo>
                  <a:lnTo>
                    <a:pt x="0" y="0"/>
                  </a:lnTo>
                  <a:close/>
                </a:path>
              </a:pathLst>
            </a:custGeom>
            <a:blipFill rotWithShape="1">
              <a:blip r:embed="rId3">
                <a:alphaModFix/>
              </a:blip>
              <a:stretch>
                <a:fillRect l="-25537" t="-483676" r="-21038" b="-217669"/>
              </a:stretch>
            </a:blipFill>
            <a:ln>
              <a:noFill/>
            </a:ln>
          </p:spPr>
        </p:sp>
      </p:grpSp>
      <p:sp>
        <p:nvSpPr>
          <p:cNvPr id="429" name="Google Shape;429;p26"/>
          <p:cNvSpPr txBox="1"/>
          <p:nvPr/>
        </p:nvSpPr>
        <p:spPr>
          <a:xfrm>
            <a:off x="252462" y="9773183"/>
            <a:ext cx="1942500" cy="33840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1D252D"/>
                </a:solidFill>
                <a:latin typeface="Arial"/>
                <a:ea typeface="Arial"/>
                <a:cs typeface="Arial"/>
                <a:sym typeface="Arial"/>
              </a:rPr>
              <a:t>Final Project</a:t>
            </a: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5703" y="3041889"/>
            <a:ext cx="13112495" cy="3913153"/>
          </a:xfrm>
          <a:prstGeom prst="rect">
            <a:avLst/>
          </a:prstGeom>
        </p:spPr>
      </p:pic>
      <p:sp>
        <p:nvSpPr>
          <p:cNvPr id="4" name="TextBox 3"/>
          <p:cNvSpPr txBox="1"/>
          <p:nvPr/>
        </p:nvSpPr>
        <p:spPr>
          <a:xfrm>
            <a:off x="2976705" y="7513555"/>
            <a:ext cx="11218127" cy="1569660"/>
          </a:xfrm>
          <a:prstGeom prst="rect">
            <a:avLst/>
          </a:prstGeom>
          <a:noFill/>
        </p:spPr>
        <p:txBody>
          <a:bodyPr wrap="square" rtlCol="0">
            <a:spAutoFit/>
          </a:bodyPr>
          <a:lstStyle/>
          <a:p>
            <a:r>
              <a:rPr lang="id-ID" sz="2400" dirty="0" smtClean="0"/>
              <a:t>Nasabah yang berpendidikan teritiary dan secondary lebih banyak menerima tawaran untuk mengikuti deposito berjangka dibandingkan nasabah yang pendidikan primary. Hal ini dapat di sebabkan adanya pengetahuan atau informasi untuk mengelola uang dengan investasi. </a:t>
            </a:r>
            <a:endParaRPr lang="id-ID" sz="2400" dirty="0"/>
          </a:p>
        </p:txBody>
      </p:sp>
    </p:spTree>
    <p:extLst>
      <p:ext uri="{BB962C8B-B14F-4D97-AF65-F5344CB8AC3E}">
        <p14:creationId xmlns:p14="http://schemas.microsoft.com/office/powerpoint/2010/main" val="2442953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6ED">
            <a:alpha val="93330"/>
          </a:srgbClr>
        </a:solidFill>
        <a:effectLst/>
      </p:bgPr>
    </p:bg>
    <p:spTree>
      <p:nvGrpSpPr>
        <p:cNvPr id="1" name="Shape 433"/>
        <p:cNvGrpSpPr/>
        <p:nvPr/>
      </p:nvGrpSpPr>
      <p:grpSpPr>
        <a:xfrm>
          <a:off x="0" y="0"/>
          <a:ext cx="0" cy="0"/>
          <a:chOff x="0" y="0"/>
          <a:chExt cx="0" cy="0"/>
        </a:xfrm>
      </p:grpSpPr>
      <p:sp>
        <p:nvSpPr>
          <p:cNvPr id="434" name="Google Shape;434;p27"/>
          <p:cNvSpPr/>
          <p:nvPr/>
        </p:nvSpPr>
        <p:spPr>
          <a:xfrm>
            <a:off x="0" y="-1923444"/>
            <a:ext cx="18288000" cy="5780678"/>
          </a:xfrm>
          <a:custGeom>
            <a:avLst/>
            <a:gdLst/>
            <a:ahLst/>
            <a:cxnLst/>
            <a:rect l="l" t="t" r="r" b="b"/>
            <a:pathLst>
              <a:path w="18288000" h="5780678" extrusionOk="0">
                <a:moveTo>
                  <a:pt x="0" y="0"/>
                </a:moveTo>
                <a:lnTo>
                  <a:pt x="18288000" y="0"/>
                </a:lnTo>
                <a:lnTo>
                  <a:pt x="18288000" y="5780678"/>
                </a:lnTo>
                <a:lnTo>
                  <a:pt x="0" y="5780678"/>
                </a:lnTo>
                <a:lnTo>
                  <a:pt x="0" y="0"/>
                </a:lnTo>
                <a:close/>
              </a:path>
            </a:pathLst>
          </a:custGeom>
          <a:blipFill rotWithShape="1">
            <a:blip r:embed="rId3">
              <a:alphaModFix amt="80000"/>
            </a:blip>
            <a:stretch>
              <a:fillRect b="-77951"/>
            </a:stretch>
          </a:blipFill>
          <a:ln>
            <a:noFill/>
          </a:ln>
          <a:effectLst>
            <a:outerShdw blurRad="57150" dist="19050" dir="5400000" algn="bl" rotWithShape="0">
              <a:srgbClr val="000000">
                <a:alpha val="50000"/>
              </a:srgbClr>
            </a:outerShdw>
          </a:effectLst>
        </p:spPr>
      </p:sp>
      <p:sp>
        <p:nvSpPr>
          <p:cNvPr id="435" name="Google Shape;435;p27"/>
          <p:cNvSpPr/>
          <p:nvPr/>
        </p:nvSpPr>
        <p:spPr>
          <a:xfrm>
            <a:off x="0" y="6232820"/>
            <a:ext cx="18288000" cy="4506322"/>
          </a:xfrm>
          <a:custGeom>
            <a:avLst/>
            <a:gdLst/>
            <a:ahLst/>
            <a:cxnLst/>
            <a:rect l="l" t="t" r="r" b="b"/>
            <a:pathLst>
              <a:path w="18288000" h="4506322" extrusionOk="0">
                <a:moveTo>
                  <a:pt x="0" y="0"/>
                </a:moveTo>
                <a:lnTo>
                  <a:pt x="18288000" y="0"/>
                </a:lnTo>
                <a:lnTo>
                  <a:pt x="18288000" y="4506322"/>
                </a:lnTo>
                <a:lnTo>
                  <a:pt x="0" y="4506322"/>
                </a:lnTo>
                <a:lnTo>
                  <a:pt x="0" y="0"/>
                </a:lnTo>
                <a:close/>
              </a:path>
            </a:pathLst>
          </a:custGeom>
          <a:blipFill rotWithShape="1">
            <a:blip r:embed="rId3">
              <a:alphaModFix amt="80000"/>
            </a:blip>
            <a:stretch>
              <a:fillRect t="-128274"/>
            </a:stretch>
          </a:blipFill>
          <a:ln>
            <a:noFill/>
          </a:ln>
          <a:effectLst>
            <a:outerShdw blurRad="57150" dist="19050" dir="5400000" algn="bl" rotWithShape="0">
              <a:srgbClr val="000000">
                <a:alpha val="50000"/>
              </a:srgbClr>
            </a:outerShdw>
          </a:effectLst>
        </p:spPr>
      </p:sp>
      <p:sp>
        <p:nvSpPr>
          <p:cNvPr id="436" name="Google Shape;436;p27"/>
          <p:cNvSpPr txBox="1"/>
          <p:nvPr/>
        </p:nvSpPr>
        <p:spPr>
          <a:xfrm>
            <a:off x="6633962" y="4317579"/>
            <a:ext cx="4729500" cy="1323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8600" b="1">
                <a:solidFill>
                  <a:srgbClr val="3C7F72"/>
                </a:solidFill>
                <a:latin typeface="Lexend"/>
                <a:ea typeface="Lexend"/>
                <a:cs typeface="Lexend"/>
                <a:sym typeface="Lexend"/>
              </a:rPr>
              <a:t>Data</a:t>
            </a:r>
            <a:endParaRPr sz="8600" b="1">
              <a:latin typeface="Lexend"/>
              <a:ea typeface="Lexend"/>
              <a:cs typeface="Lexend"/>
              <a:sym typeface="Lexend"/>
            </a:endParaRPr>
          </a:p>
        </p:txBody>
      </p:sp>
      <p:sp>
        <p:nvSpPr>
          <p:cNvPr id="437" name="Google Shape;437;p27"/>
          <p:cNvSpPr txBox="1"/>
          <p:nvPr/>
        </p:nvSpPr>
        <p:spPr>
          <a:xfrm>
            <a:off x="9574525" y="4317575"/>
            <a:ext cx="10943400" cy="1323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8600" b="1">
                <a:solidFill>
                  <a:srgbClr val="D34A24"/>
                </a:solidFill>
                <a:latin typeface="Lexend"/>
                <a:ea typeface="Lexend"/>
                <a:cs typeface="Lexend"/>
                <a:sym typeface="Lexend"/>
              </a:rPr>
              <a:t>Pre-Processing</a:t>
            </a:r>
            <a:endParaRPr sz="8600" b="1">
              <a:latin typeface="Lexend"/>
              <a:ea typeface="Lexend"/>
              <a:cs typeface="Lexend"/>
              <a:sym typeface="Lexend"/>
            </a:endParaRPr>
          </a:p>
        </p:txBody>
      </p:sp>
      <p:grpSp>
        <p:nvGrpSpPr>
          <p:cNvPr id="438" name="Google Shape;438;p27"/>
          <p:cNvGrpSpPr/>
          <p:nvPr/>
        </p:nvGrpSpPr>
        <p:grpSpPr>
          <a:xfrm>
            <a:off x="492604" y="318426"/>
            <a:ext cx="1627027" cy="676457"/>
            <a:chOff x="0" y="0"/>
            <a:chExt cx="2169370" cy="901943"/>
          </a:xfrm>
        </p:grpSpPr>
        <p:sp>
          <p:nvSpPr>
            <p:cNvPr id="439" name="Google Shape;439;p27"/>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4">
                <a:alphaModFix/>
              </a:blip>
              <a:stretch>
                <a:fillRect l="-94976" t="-63012" r="-79093" b="-110196"/>
              </a:stretch>
            </a:blipFill>
            <a:ln>
              <a:noFill/>
            </a:ln>
          </p:spPr>
        </p:sp>
        <p:sp>
          <p:nvSpPr>
            <p:cNvPr id="440" name="Google Shape;440;p27"/>
            <p:cNvSpPr txBox="1"/>
            <p:nvPr/>
          </p:nvSpPr>
          <p:spPr>
            <a:xfrm>
              <a:off x="725539" y="294727"/>
              <a:ext cx="1443831" cy="25780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 b="0" i="0" u="none" strike="noStrike" cap="none">
                  <a:solidFill>
                    <a:srgbClr val="FFF6ED"/>
                  </a:solidFill>
                  <a:latin typeface="Arial"/>
                  <a:ea typeface="Arial"/>
                  <a:cs typeface="Arial"/>
                  <a:sym typeface="Arial"/>
                </a:rPr>
                <a:t>CODEFORFUN</a:t>
              </a:r>
              <a:endParaRPr/>
            </a:p>
          </p:txBody>
        </p:sp>
      </p:grpSp>
      <p:sp>
        <p:nvSpPr>
          <p:cNvPr id="441" name="Google Shape;441;p27"/>
          <p:cNvSpPr txBox="1"/>
          <p:nvPr/>
        </p:nvSpPr>
        <p:spPr>
          <a:xfrm>
            <a:off x="252462" y="9773183"/>
            <a:ext cx="1942502" cy="35306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F1EAD1"/>
                </a:solidFill>
                <a:latin typeface="Arial"/>
                <a:ea typeface="Arial"/>
                <a:cs typeface="Arial"/>
                <a:sym typeface="Arial"/>
              </a:rPr>
              <a:t>Final Project</a:t>
            </a:r>
            <a:endParaRPr/>
          </a:p>
        </p:txBody>
      </p:sp>
      <p:sp>
        <p:nvSpPr>
          <p:cNvPr id="442" name="Google Shape;442;p2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Outline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BED"/>
        </a:solidFill>
        <a:effectLst/>
      </p:bgPr>
    </p:bg>
    <p:spTree>
      <p:nvGrpSpPr>
        <p:cNvPr id="1" name="Shape 446"/>
        <p:cNvGrpSpPr/>
        <p:nvPr/>
      </p:nvGrpSpPr>
      <p:grpSpPr>
        <a:xfrm>
          <a:off x="0" y="0"/>
          <a:ext cx="0" cy="0"/>
          <a:chOff x="0" y="0"/>
          <a:chExt cx="0" cy="0"/>
        </a:xfrm>
      </p:grpSpPr>
      <p:pic>
        <p:nvPicPr>
          <p:cNvPr id="447" name="Google Shape;447;p28"/>
          <p:cNvPicPr preferRelativeResize="0"/>
          <p:nvPr/>
        </p:nvPicPr>
        <p:blipFill>
          <a:blip r:embed="rId3">
            <a:alphaModFix amt="5000"/>
          </a:blip>
          <a:stretch>
            <a:fillRect/>
          </a:stretch>
        </p:blipFill>
        <p:spPr>
          <a:xfrm>
            <a:off x="15600" y="-152400"/>
            <a:ext cx="18288000" cy="13724475"/>
          </a:xfrm>
          <a:prstGeom prst="rect">
            <a:avLst/>
          </a:prstGeom>
          <a:noFill/>
          <a:ln>
            <a:noFill/>
          </a:ln>
        </p:spPr>
      </p:pic>
      <p:sp>
        <p:nvSpPr>
          <p:cNvPr id="448" name="Google Shape;448;p28"/>
          <p:cNvSpPr txBox="1">
            <a:spLocks noGrp="1"/>
          </p:cNvSpPr>
          <p:nvPr>
            <p:ph type="title" idx="4294967295"/>
          </p:nvPr>
        </p:nvSpPr>
        <p:spPr>
          <a:xfrm>
            <a:off x="4669050" y="891000"/>
            <a:ext cx="89499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200">
                <a:solidFill>
                  <a:srgbClr val="992800"/>
                </a:solidFill>
                <a:latin typeface="Ultra"/>
                <a:ea typeface="Ultra"/>
                <a:cs typeface="Ultra"/>
                <a:sym typeface="Ultra"/>
              </a:rPr>
              <a:t>Data Preprocessing</a:t>
            </a:r>
            <a:endParaRPr sz="5200">
              <a:solidFill>
                <a:srgbClr val="992800"/>
              </a:solidFill>
              <a:latin typeface="Ultra"/>
              <a:ea typeface="Ultra"/>
              <a:cs typeface="Ultra"/>
              <a:sym typeface="Ultra"/>
            </a:endParaRPr>
          </a:p>
        </p:txBody>
      </p:sp>
      <p:grpSp>
        <p:nvGrpSpPr>
          <p:cNvPr id="449" name="Google Shape;449;p28"/>
          <p:cNvGrpSpPr/>
          <p:nvPr/>
        </p:nvGrpSpPr>
        <p:grpSpPr>
          <a:xfrm>
            <a:off x="91800" y="2608574"/>
            <a:ext cx="3804254" cy="6737076"/>
            <a:chOff x="-177648" y="1189989"/>
            <a:chExt cx="3724548" cy="3368538"/>
          </a:xfrm>
        </p:grpSpPr>
        <p:sp>
          <p:nvSpPr>
            <p:cNvPr id="450" name="Google Shape;450;p28"/>
            <p:cNvSpPr/>
            <p:nvPr/>
          </p:nvSpPr>
          <p:spPr>
            <a:xfrm>
              <a:off x="0" y="1189989"/>
              <a:ext cx="3546900" cy="669000"/>
            </a:xfrm>
            <a:prstGeom prst="homePlate">
              <a:avLst>
                <a:gd name="adj" fmla="val 50000"/>
              </a:avLst>
            </a:prstGeom>
            <a:solidFill>
              <a:srgbClr val="801F17"/>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b="1">
                  <a:solidFill>
                    <a:srgbClr val="FFFFFF"/>
                  </a:solidFill>
                </a:rPr>
                <a:t>Data Cleansing</a:t>
              </a:r>
              <a:endParaRPr sz="2800" b="1">
                <a:solidFill>
                  <a:srgbClr val="FFFFFF"/>
                </a:solidFill>
              </a:endParaRPr>
            </a:p>
          </p:txBody>
        </p:sp>
        <p:sp>
          <p:nvSpPr>
            <p:cNvPr id="451" name="Google Shape;451;p28"/>
            <p:cNvSpPr txBox="1"/>
            <p:nvPr/>
          </p:nvSpPr>
          <p:spPr>
            <a:xfrm>
              <a:off x="-177648" y="1990828"/>
              <a:ext cx="3244500" cy="2567700"/>
            </a:xfrm>
            <a:prstGeom prst="rect">
              <a:avLst/>
            </a:prstGeom>
            <a:noFill/>
            <a:ln>
              <a:noFill/>
            </a:ln>
          </p:spPr>
          <p:txBody>
            <a:bodyPr spcFirstLastPara="1" wrap="square" lIns="182850" tIns="182850" rIns="182850" bIns="182850" anchor="t" anchorCtr="0">
              <a:noAutofit/>
            </a:bodyPr>
            <a:lstStyle/>
            <a:p>
              <a:pPr marL="457200" lvl="0" indent="-381000" algn="l" rtl="0">
                <a:lnSpc>
                  <a:spcPct val="115000"/>
                </a:lnSpc>
                <a:spcBef>
                  <a:spcPts val="0"/>
                </a:spcBef>
                <a:spcAft>
                  <a:spcPts val="0"/>
                </a:spcAft>
                <a:buSzPts val="2400"/>
                <a:buChar char="-"/>
              </a:pPr>
              <a:r>
                <a:rPr lang="en-US" sz="2400" b="1"/>
                <a:t>Handle missing values</a:t>
              </a:r>
              <a:endParaRPr sz="2400" b="1"/>
            </a:p>
            <a:p>
              <a:pPr marL="457200" lvl="0" indent="-381000" algn="l" rtl="0">
                <a:lnSpc>
                  <a:spcPct val="115000"/>
                </a:lnSpc>
                <a:spcBef>
                  <a:spcPts val="0"/>
                </a:spcBef>
                <a:spcAft>
                  <a:spcPts val="0"/>
                </a:spcAft>
                <a:buSzPts val="2400"/>
                <a:buChar char="-"/>
              </a:pPr>
              <a:r>
                <a:rPr lang="en-US" sz="2400" b="1"/>
                <a:t>Handle ‘unknown’ values</a:t>
              </a:r>
              <a:endParaRPr sz="2400" b="1"/>
            </a:p>
            <a:p>
              <a:pPr marL="457200" lvl="0" indent="-381000" algn="l" rtl="0">
                <a:lnSpc>
                  <a:spcPct val="115000"/>
                </a:lnSpc>
                <a:spcBef>
                  <a:spcPts val="0"/>
                </a:spcBef>
                <a:spcAft>
                  <a:spcPts val="0"/>
                </a:spcAft>
                <a:buSzPts val="2400"/>
                <a:buChar char="-"/>
              </a:pPr>
              <a:r>
                <a:rPr lang="en-US" sz="2400" b="1"/>
                <a:t>Handle duplicate data</a:t>
              </a:r>
              <a:endParaRPr sz="2400" b="1"/>
            </a:p>
            <a:p>
              <a:pPr marL="457200" lvl="0" indent="-381000" algn="l" rtl="0">
                <a:lnSpc>
                  <a:spcPct val="115000"/>
                </a:lnSpc>
                <a:spcBef>
                  <a:spcPts val="0"/>
                </a:spcBef>
                <a:spcAft>
                  <a:spcPts val="0"/>
                </a:spcAft>
                <a:buSzPts val="2400"/>
                <a:buChar char="-"/>
              </a:pPr>
              <a:r>
                <a:rPr lang="en-US" sz="2400" b="1"/>
                <a:t>Handling outliers	</a:t>
              </a:r>
              <a:endParaRPr sz="2400" b="1"/>
            </a:p>
          </p:txBody>
        </p:sp>
      </p:grpSp>
      <p:grpSp>
        <p:nvGrpSpPr>
          <p:cNvPr id="452" name="Google Shape;452;p28"/>
          <p:cNvGrpSpPr/>
          <p:nvPr/>
        </p:nvGrpSpPr>
        <p:grpSpPr>
          <a:xfrm>
            <a:off x="3270262" y="2608150"/>
            <a:ext cx="3867669" cy="6852700"/>
            <a:chOff x="2944204" y="1189775"/>
            <a:chExt cx="3305700" cy="3426350"/>
          </a:xfrm>
        </p:grpSpPr>
        <p:sp>
          <p:nvSpPr>
            <p:cNvPr id="453" name="Google Shape;453;p28"/>
            <p:cNvSpPr/>
            <p:nvPr/>
          </p:nvSpPr>
          <p:spPr>
            <a:xfrm>
              <a:off x="2944204" y="1189775"/>
              <a:ext cx="3305700" cy="669000"/>
            </a:xfrm>
            <a:prstGeom prst="chevron">
              <a:avLst>
                <a:gd name="adj" fmla="val 50000"/>
              </a:avLst>
            </a:prstGeom>
            <a:solidFill>
              <a:srgbClr val="B02B20"/>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b="1">
                  <a:solidFill>
                    <a:srgbClr val="FFFFFF"/>
                  </a:solidFill>
                </a:rPr>
                <a:t>Feature Engineering</a:t>
              </a:r>
              <a:endParaRPr sz="2800" b="1">
                <a:solidFill>
                  <a:srgbClr val="FFFFFF"/>
                </a:solidFill>
              </a:endParaRPr>
            </a:p>
          </p:txBody>
        </p:sp>
        <p:sp>
          <p:nvSpPr>
            <p:cNvPr id="454" name="Google Shape;454;p28"/>
            <p:cNvSpPr txBox="1"/>
            <p:nvPr/>
          </p:nvSpPr>
          <p:spPr>
            <a:xfrm>
              <a:off x="3172948" y="2000425"/>
              <a:ext cx="2848200" cy="26157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None/>
              </a:pPr>
              <a:r>
                <a:rPr lang="en-US" sz="2400" b="1"/>
                <a:t>Feature extraction</a:t>
              </a:r>
              <a:endParaRPr sz="2400" b="1"/>
            </a:p>
            <a:p>
              <a:pPr marL="0" lvl="0" indent="0" algn="l" rtl="0">
                <a:lnSpc>
                  <a:spcPct val="115000"/>
                </a:lnSpc>
                <a:spcBef>
                  <a:spcPts val="0"/>
                </a:spcBef>
                <a:spcAft>
                  <a:spcPts val="0"/>
                </a:spcAft>
                <a:buNone/>
              </a:pPr>
              <a:endParaRPr sz="2400" b="1"/>
            </a:p>
          </p:txBody>
        </p:sp>
      </p:grpSp>
      <p:grpSp>
        <p:nvGrpSpPr>
          <p:cNvPr id="455" name="Google Shape;455;p28"/>
          <p:cNvGrpSpPr/>
          <p:nvPr/>
        </p:nvGrpSpPr>
        <p:grpSpPr>
          <a:xfrm>
            <a:off x="6544119" y="2608150"/>
            <a:ext cx="3502405" cy="6813700"/>
            <a:chOff x="5632302" y="1189775"/>
            <a:chExt cx="3305715" cy="3406850"/>
          </a:xfrm>
        </p:grpSpPr>
        <p:sp>
          <p:nvSpPr>
            <p:cNvPr id="456" name="Google Shape;456;p28"/>
            <p:cNvSpPr/>
            <p:nvPr/>
          </p:nvSpPr>
          <p:spPr>
            <a:xfrm>
              <a:off x="5632317" y="1189775"/>
              <a:ext cx="3305700" cy="669000"/>
            </a:xfrm>
            <a:prstGeom prst="chevron">
              <a:avLst>
                <a:gd name="adj" fmla="val 50000"/>
              </a:avLst>
            </a:prstGeom>
            <a:solidFill>
              <a:srgbClr val="D83729"/>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b="1">
                  <a:solidFill>
                    <a:srgbClr val="FFFFFF"/>
                  </a:solidFill>
                </a:rPr>
                <a:t>Feature Encoding</a:t>
              </a:r>
              <a:endParaRPr sz="2800" b="1">
                <a:solidFill>
                  <a:srgbClr val="FFFFFF"/>
                </a:solidFill>
              </a:endParaRPr>
            </a:p>
          </p:txBody>
        </p:sp>
        <p:sp>
          <p:nvSpPr>
            <p:cNvPr id="457" name="Google Shape;457;p28"/>
            <p:cNvSpPr txBox="1"/>
            <p:nvPr/>
          </p:nvSpPr>
          <p:spPr>
            <a:xfrm>
              <a:off x="5632302" y="1980925"/>
              <a:ext cx="2733600" cy="2615700"/>
            </a:xfrm>
            <a:prstGeom prst="rect">
              <a:avLst/>
            </a:prstGeom>
            <a:noFill/>
            <a:ln>
              <a:noFill/>
            </a:ln>
          </p:spPr>
          <p:txBody>
            <a:bodyPr spcFirstLastPara="1" wrap="square" lIns="182850" tIns="182850" rIns="182850" bIns="182850" anchor="t" anchorCtr="0">
              <a:noAutofit/>
            </a:bodyPr>
            <a:lstStyle/>
            <a:p>
              <a:pPr marL="457200" lvl="0" indent="-381000" algn="l" rtl="0">
                <a:lnSpc>
                  <a:spcPct val="115000"/>
                </a:lnSpc>
                <a:spcBef>
                  <a:spcPts val="0"/>
                </a:spcBef>
                <a:spcAft>
                  <a:spcPts val="0"/>
                </a:spcAft>
                <a:buSzPts val="2400"/>
                <a:buChar char="-"/>
              </a:pPr>
              <a:r>
                <a:rPr lang="en-US" sz="2400" b="1"/>
                <a:t>Label encoding</a:t>
              </a:r>
              <a:endParaRPr sz="2400" b="1"/>
            </a:p>
            <a:p>
              <a:pPr marL="457200" lvl="0" indent="-381000" algn="l" rtl="0">
                <a:lnSpc>
                  <a:spcPct val="115000"/>
                </a:lnSpc>
                <a:spcBef>
                  <a:spcPts val="0"/>
                </a:spcBef>
                <a:spcAft>
                  <a:spcPts val="0"/>
                </a:spcAft>
                <a:buSzPts val="2400"/>
                <a:buChar char="-"/>
              </a:pPr>
              <a:r>
                <a:rPr lang="en-US" sz="2400" b="1"/>
                <a:t>One Hot Encoding</a:t>
              </a:r>
              <a:endParaRPr sz="2400" b="1"/>
            </a:p>
          </p:txBody>
        </p:sp>
      </p:grpSp>
      <p:grpSp>
        <p:nvGrpSpPr>
          <p:cNvPr id="458" name="Google Shape;458;p28"/>
          <p:cNvGrpSpPr/>
          <p:nvPr/>
        </p:nvGrpSpPr>
        <p:grpSpPr>
          <a:xfrm>
            <a:off x="9124860" y="2608150"/>
            <a:ext cx="3645048" cy="6813750"/>
            <a:chOff x="5302058" y="1189775"/>
            <a:chExt cx="3635958" cy="3406875"/>
          </a:xfrm>
        </p:grpSpPr>
        <p:sp>
          <p:nvSpPr>
            <p:cNvPr id="459" name="Google Shape;459;p28"/>
            <p:cNvSpPr/>
            <p:nvPr/>
          </p:nvSpPr>
          <p:spPr>
            <a:xfrm>
              <a:off x="5632317" y="1189775"/>
              <a:ext cx="3305700" cy="669000"/>
            </a:xfrm>
            <a:prstGeom prst="chevron">
              <a:avLst>
                <a:gd name="adj" fmla="val 50000"/>
              </a:avLst>
            </a:prstGeom>
            <a:solidFill>
              <a:srgbClr val="D83729"/>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b="1">
                  <a:solidFill>
                    <a:srgbClr val="FFFFFF"/>
                  </a:solidFill>
                </a:rPr>
                <a:t>Scalling</a:t>
              </a:r>
              <a:endParaRPr sz="2800" b="1">
                <a:solidFill>
                  <a:srgbClr val="FFFFFF"/>
                </a:solidFill>
              </a:endParaRPr>
            </a:p>
          </p:txBody>
        </p:sp>
        <p:sp>
          <p:nvSpPr>
            <p:cNvPr id="460" name="Google Shape;460;p28"/>
            <p:cNvSpPr txBox="1"/>
            <p:nvPr/>
          </p:nvSpPr>
          <p:spPr>
            <a:xfrm>
              <a:off x="5302058" y="1980950"/>
              <a:ext cx="3489300" cy="2615700"/>
            </a:xfrm>
            <a:prstGeom prst="rect">
              <a:avLst/>
            </a:prstGeom>
            <a:noFill/>
            <a:ln>
              <a:noFill/>
            </a:ln>
          </p:spPr>
          <p:txBody>
            <a:bodyPr spcFirstLastPara="1" wrap="square" lIns="182850" tIns="182850" rIns="182850" bIns="182850" anchor="t" anchorCtr="0">
              <a:noAutofit/>
            </a:bodyPr>
            <a:lstStyle/>
            <a:p>
              <a:pPr marL="457200" lvl="0" indent="-381000" algn="l" rtl="0">
                <a:lnSpc>
                  <a:spcPct val="115000"/>
                </a:lnSpc>
                <a:spcBef>
                  <a:spcPts val="0"/>
                </a:spcBef>
                <a:spcAft>
                  <a:spcPts val="0"/>
                </a:spcAft>
                <a:buSzPts val="2400"/>
                <a:buChar char="-"/>
              </a:pPr>
              <a:r>
                <a:rPr lang="en-US" sz="2400" b="1"/>
                <a:t>Standardization</a:t>
              </a:r>
              <a:endParaRPr sz="2400" b="1"/>
            </a:p>
            <a:p>
              <a:pPr marL="457200" lvl="0" indent="-381000" algn="l" rtl="0">
                <a:lnSpc>
                  <a:spcPct val="115000"/>
                </a:lnSpc>
                <a:spcBef>
                  <a:spcPts val="0"/>
                </a:spcBef>
                <a:spcAft>
                  <a:spcPts val="0"/>
                </a:spcAft>
                <a:buSzPts val="2400"/>
                <a:buChar char="-"/>
              </a:pPr>
              <a:r>
                <a:rPr lang="en-US" sz="2400" b="1"/>
                <a:t>Normalization</a:t>
              </a:r>
              <a:endParaRPr sz="2400" b="1"/>
            </a:p>
          </p:txBody>
        </p:sp>
      </p:grpSp>
      <p:grpSp>
        <p:nvGrpSpPr>
          <p:cNvPr id="461" name="Google Shape;461;p28"/>
          <p:cNvGrpSpPr/>
          <p:nvPr/>
        </p:nvGrpSpPr>
        <p:grpSpPr>
          <a:xfrm>
            <a:off x="12168897" y="2608150"/>
            <a:ext cx="3313978" cy="6813750"/>
            <a:chOff x="5784323" y="1189775"/>
            <a:chExt cx="3305714" cy="3406875"/>
          </a:xfrm>
        </p:grpSpPr>
        <p:sp>
          <p:nvSpPr>
            <p:cNvPr id="462" name="Google Shape;462;p28"/>
            <p:cNvSpPr/>
            <p:nvPr/>
          </p:nvSpPr>
          <p:spPr>
            <a:xfrm>
              <a:off x="5784337" y="1189775"/>
              <a:ext cx="3305700" cy="669000"/>
            </a:xfrm>
            <a:prstGeom prst="chevron">
              <a:avLst>
                <a:gd name="adj" fmla="val 50000"/>
              </a:avLst>
            </a:prstGeom>
            <a:solidFill>
              <a:srgbClr val="D83729"/>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b="1">
                  <a:solidFill>
                    <a:srgbClr val="FFFFFF"/>
                  </a:solidFill>
                </a:rPr>
                <a:t>Data Spliting</a:t>
              </a:r>
              <a:endParaRPr sz="2800" b="1">
                <a:solidFill>
                  <a:srgbClr val="FFFFFF"/>
                </a:solidFill>
              </a:endParaRPr>
            </a:p>
          </p:txBody>
        </p:sp>
        <p:sp>
          <p:nvSpPr>
            <p:cNvPr id="463" name="Google Shape;463;p28"/>
            <p:cNvSpPr txBox="1"/>
            <p:nvPr/>
          </p:nvSpPr>
          <p:spPr>
            <a:xfrm>
              <a:off x="5784323" y="1980950"/>
              <a:ext cx="2892000" cy="2615700"/>
            </a:xfrm>
            <a:prstGeom prst="rect">
              <a:avLst/>
            </a:prstGeom>
            <a:noFill/>
            <a:ln>
              <a:noFill/>
            </a:ln>
          </p:spPr>
          <p:txBody>
            <a:bodyPr spcFirstLastPara="1" wrap="square" lIns="182850" tIns="182850" rIns="182850" bIns="182850" anchor="t" anchorCtr="0">
              <a:noAutofit/>
            </a:bodyPr>
            <a:lstStyle/>
            <a:p>
              <a:pPr marL="457200" lvl="0" indent="-381000">
                <a:lnSpc>
                  <a:spcPct val="115000"/>
                </a:lnSpc>
                <a:buSzPts val="2400"/>
                <a:buChar char="-"/>
              </a:pPr>
              <a:r>
                <a:rPr lang="en-US" sz="2400" b="1" dirty="0"/>
                <a:t>Data train </a:t>
              </a:r>
              <a:r>
                <a:rPr lang="en-US" sz="2400" b="1" dirty="0" smtClean="0"/>
                <a:t>:</a:t>
              </a:r>
              <a:r>
                <a:rPr lang="id-ID" sz="2400" b="1" dirty="0" smtClean="0"/>
                <a:t> </a:t>
              </a:r>
              <a:r>
                <a:rPr lang="id-ID" sz="2400" dirty="0" smtClean="0"/>
                <a:t>35.938</a:t>
              </a:r>
              <a:r>
                <a:rPr lang="en-US" sz="2400" b="1" dirty="0" smtClean="0"/>
                <a:t> </a:t>
              </a:r>
              <a:endParaRPr sz="2400" b="1" dirty="0"/>
            </a:p>
            <a:p>
              <a:pPr marL="457200" lvl="0" indent="-381000">
                <a:lnSpc>
                  <a:spcPct val="115000"/>
                </a:lnSpc>
                <a:buSzPts val="2400"/>
                <a:buChar char="-"/>
              </a:pPr>
              <a:r>
                <a:rPr lang="en-US" sz="2400" b="1" dirty="0"/>
                <a:t>Data </a:t>
              </a:r>
              <a:r>
                <a:rPr lang="id-ID" sz="2400" b="1" dirty="0" smtClean="0"/>
                <a:t>Test</a:t>
              </a:r>
              <a:r>
                <a:rPr lang="en-US" sz="2400" b="1" dirty="0" smtClean="0"/>
                <a:t>: </a:t>
              </a:r>
              <a:r>
                <a:rPr lang="id-ID" sz="2400" dirty="0" smtClean="0"/>
                <a:t>8.985</a:t>
              </a:r>
              <a:endParaRPr sz="2400" b="1" dirty="0"/>
            </a:p>
          </p:txBody>
        </p:sp>
      </p:grpSp>
      <p:grpSp>
        <p:nvGrpSpPr>
          <p:cNvPr id="464" name="Google Shape;464;p28"/>
          <p:cNvGrpSpPr/>
          <p:nvPr/>
        </p:nvGrpSpPr>
        <p:grpSpPr>
          <a:xfrm>
            <a:off x="14914612" y="2608150"/>
            <a:ext cx="3313964" cy="6737500"/>
            <a:chOff x="5632317" y="1189775"/>
            <a:chExt cx="3305700" cy="3368750"/>
          </a:xfrm>
        </p:grpSpPr>
        <p:sp>
          <p:nvSpPr>
            <p:cNvPr id="465" name="Google Shape;465;p28"/>
            <p:cNvSpPr/>
            <p:nvPr/>
          </p:nvSpPr>
          <p:spPr>
            <a:xfrm>
              <a:off x="5632317" y="1189775"/>
              <a:ext cx="3305700" cy="669000"/>
            </a:xfrm>
            <a:prstGeom prst="chevron">
              <a:avLst>
                <a:gd name="adj" fmla="val 50000"/>
              </a:avLst>
            </a:prstGeom>
            <a:solidFill>
              <a:srgbClr val="D83729"/>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b="1">
                  <a:solidFill>
                    <a:srgbClr val="FFFFFF"/>
                  </a:solidFill>
                </a:rPr>
                <a:t>Class Imbalance</a:t>
              </a:r>
              <a:endParaRPr sz="2800" b="1">
                <a:solidFill>
                  <a:srgbClr val="FFFFFF"/>
                </a:solidFill>
              </a:endParaRPr>
            </a:p>
          </p:txBody>
        </p:sp>
        <p:sp>
          <p:nvSpPr>
            <p:cNvPr id="466" name="Google Shape;466;p28"/>
            <p:cNvSpPr txBox="1"/>
            <p:nvPr/>
          </p:nvSpPr>
          <p:spPr>
            <a:xfrm>
              <a:off x="5769660" y="1942825"/>
              <a:ext cx="2973300" cy="26157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None/>
              </a:pPr>
              <a:r>
                <a:rPr lang="en-US" sz="2400" b="1" dirty="0"/>
                <a:t>SMV Smote </a:t>
              </a:r>
              <a:endParaRPr sz="2400" b="1" dirty="0"/>
            </a:p>
          </p:txBody>
        </p:sp>
      </p:grpSp>
      <p:pic>
        <p:nvPicPr>
          <p:cNvPr id="467" name="Google Shape;467;p28"/>
          <p:cNvPicPr preferRelativeResize="0"/>
          <p:nvPr/>
        </p:nvPicPr>
        <p:blipFill>
          <a:blip r:embed="rId4">
            <a:alphaModFix/>
          </a:blip>
          <a:stretch>
            <a:fillRect/>
          </a:stretch>
        </p:blipFill>
        <p:spPr>
          <a:xfrm>
            <a:off x="15402563" y="7239250"/>
            <a:ext cx="2338050" cy="2533925"/>
          </a:xfrm>
          <a:prstGeom prst="rect">
            <a:avLst/>
          </a:prstGeom>
          <a:noFill/>
          <a:ln>
            <a:noFill/>
          </a:ln>
          <a:effectLst>
            <a:outerShdw blurRad="57150" dist="19050" dir="5400000" algn="bl" rotWithShape="0">
              <a:srgbClr val="000000">
                <a:alpha val="50000"/>
              </a:srgbClr>
            </a:outerShdw>
          </a:effectLst>
        </p:spPr>
      </p:pic>
      <p:grpSp>
        <p:nvGrpSpPr>
          <p:cNvPr id="468" name="Google Shape;468;p28"/>
          <p:cNvGrpSpPr/>
          <p:nvPr/>
        </p:nvGrpSpPr>
        <p:grpSpPr>
          <a:xfrm>
            <a:off x="492604" y="318426"/>
            <a:ext cx="1756504" cy="676457"/>
            <a:chOff x="0" y="0"/>
            <a:chExt cx="2342005" cy="901943"/>
          </a:xfrm>
        </p:grpSpPr>
        <p:sp>
          <p:nvSpPr>
            <p:cNvPr id="469" name="Google Shape;469;p28"/>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5">
                <a:alphaModFix/>
              </a:blip>
              <a:stretch>
                <a:fillRect l="-94976" t="-63005" r="-79086" b="-110195"/>
              </a:stretch>
            </a:blipFill>
            <a:ln>
              <a:noFill/>
            </a:ln>
          </p:spPr>
        </p:sp>
        <p:sp>
          <p:nvSpPr>
            <p:cNvPr id="470" name="Google Shape;470;p28"/>
            <p:cNvSpPr/>
            <p:nvPr/>
          </p:nvSpPr>
          <p:spPr>
            <a:xfrm>
              <a:off x="660841" y="297238"/>
              <a:ext cx="1681164" cy="307468"/>
            </a:xfrm>
            <a:custGeom>
              <a:avLst/>
              <a:gdLst/>
              <a:ahLst/>
              <a:cxnLst/>
              <a:rect l="l" t="t" r="r" b="b"/>
              <a:pathLst>
                <a:path w="1681164" h="307468" extrusionOk="0">
                  <a:moveTo>
                    <a:pt x="0" y="0"/>
                  </a:moveTo>
                  <a:lnTo>
                    <a:pt x="1681164" y="0"/>
                  </a:lnTo>
                  <a:lnTo>
                    <a:pt x="1681164" y="307467"/>
                  </a:lnTo>
                  <a:lnTo>
                    <a:pt x="0" y="307467"/>
                  </a:lnTo>
                  <a:lnTo>
                    <a:pt x="0" y="0"/>
                  </a:lnTo>
                  <a:close/>
                </a:path>
              </a:pathLst>
            </a:custGeom>
            <a:blipFill rotWithShape="1">
              <a:blip r:embed="rId5">
                <a:alphaModFix/>
              </a:blip>
              <a:stretch>
                <a:fillRect l="-25537" t="-483676" r="-21038" b="-217669"/>
              </a:stretch>
            </a:blipFill>
            <a:ln>
              <a:noFill/>
            </a:ln>
          </p:spPr>
        </p:sp>
      </p:grpSp>
      <p:sp>
        <p:nvSpPr>
          <p:cNvPr id="471" name="Google Shape;471;p28"/>
          <p:cNvSpPr txBox="1"/>
          <p:nvPr/>
        </p:nvSpPr>
        <p:spPr>
          <a:xfrm>
            <a:off x="252462" y="9773183"/>
            <a:ext cx="1942500" cy="33840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1D252D"/>
                </a:solidFill>
                <a:latin typeface="Arial"/>
                <a:ea typeface="Arial"/>
                <a:cs typeface="Arial"/>
                <a:sym typeface="Arial"/>
              </a:rPr>
              <a:t>Final Project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92800"/>
        </a:solidFill>
        <a:effectLst/>
      </p:bgPr>
    </p:bg>
    <p:spTree>
      <p:nvGrpSpPr>
        <p:cNvPr id="1" name="Shape 475"/>
        <p:cNvGrpSpPr/>
        <p:nvPr/>
      </p:nvGrpSpPr>
      <p:grpSpPr>
        <a:xfrm>
          <a:off x="0" y="0"/>
          <a:ext cx="0" cy="0"/>
          <a:chOff x="0" y="0"/>
          <a:chExt cx="0" cy="0"/>
        </a:xfrm>
      </p:grpSpPr>
      <p:sp>
        <p:nvSpPr>
          <p:cNvPr id="476" name="Google Shape;476;p2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43999"/>
            </a:blip>
            <a:stretch>
              <a:fillRect t="-16330" b="-16332"/>
            </a:stretch>
          </a:blipFill>
          <a:ln>
            <a:noFill/>
          </a:ln>
        </p:spPr>
      </p:sp>
      <p:sp>
        <p:nvSpPr>
          <p:cNvPr id="477" name="Google Shape;477;p29"/>
          <p:cNvSpPr txBox="1"/>
          <p:nvPr/>
        </p:nvSpPr>
        <p:spPr>
          <a:xfrm>
            <a:off x="5381700" y="2371800"/>
            <a:ext cx="7524600" cy="5208900"/>
          </a:xfrm>
          <a:prstGeom prst="rect">
            <a:avLst/>
          </a:prstGeom>
          <a:noFill/>
          <a:ln>
            <a:noFill/>
          </a:ln>
          <a:effectLst>
            <a:outerShdw blurRad="200025" dist="19050" dir="5400000" algn="bl" rotWithShape="0">
              <a:srgbClr val="000000">
                <a:alpha val="50000"/>
              </a:srgbClr>
            </a:outerShdw>
          </a:effectLst>
        </p:spPr>
        <p:txBody>
          <a:bodyPr spcFirstLastPara="1" wrap="square" lIns="0" tIns="0" rIns="0" bIns="0" anchor="t" anchorCtr="0">
            <a:spAutoFit/>
          </a:bodyPr>
          <a:lstStyle/>
          <a:p>
            <a:pPr marL="0" marR="0" lvl="0" indent="0" algn="ctr" rtl="0">
              <a:lnSpc>
                <a:spcPct val="138003"/>
              </a:lnSpc>
              <a:spcBef>
                <a:spcPts val="0"/>
              </a:spcBef>
              <a:spcAft>
                <a:spcPts val="0"/>
              </a:spcAft>
              <a:buNone/>
            </a:pPr>
            <a:r>
              <a:rPr lang="en-US" sz="9000" b="1" i="0" u="none" strike="noStrike" cap="none">
                <a:solidFill>
                  <a:srgbClr val="F1EAD1"/>
                </a:solidFill>
                <a:latin typeface="Lexend"/>
                <a:ea typeface="Lexend"/>
                <a:cs typeface="Lexend"/>
                <a:sym typeface="Lexend"/>
              </a:rPr>
              <a:t>MACHINE LEARNING MODEL</a:t>
            </a:r>
            <a:endParaRPr sz="9000" b="1">
              <a:latin typeface="Lexend"/>
              <a:ea typeface="Lexend"/>
              <a:cs typeface="Lexend"/>
              <a:sym typeface="Lexend"/>
            </a:endParaRPr>
          </a:p>
        </p:txBody>
      </p:sp>
      <p:sp>
        <p:nvSpPr>
          <p:cNvPr id="478" name="Google Shape;478;p29"/>
          <p:cNvSpPr/>
          <p:nvPr/>
        </p:nvSpPr>
        <p:spPr>
          <a:xfrm rot="5400000">
            <a:off x="-468426" y="468426"/>
            <a:ext cx="5051652" cy="4114800"/>
          </a:xfrm>
          <a:custGeom>
            <a:avLst/>
            <a:gdLst/>
            <a:ahLst/>
            <a:cxnLst/>
            <a:rect l="l" t="t" r="r" b="b"/>
            <a:pathLst>
              <a:path w="5051652" h="4114800" extrusionOk="0">
                <a:moveTo>
                  <a:pt x="0" y="0"/>
                </a:moveTo>
                <a:lnTo>
                  <a:pt x="5051652" y="0"/>
                </a:lnTo>
                <a:lnTo>
                  <a:pt x="5051652" y="4114800"/>
                </a:lnTo>
                <a:lnTo>
                  <a:pt x="0" y="4114800"/>
                </a:lnTo>
                <a:lnTo>
                  <a:pt x="0" y="0"/>
                </a:lnTo>
                <a:close/>
              </a:path>
            </a:pathLst>
          </a:custGeom>
          <a:blipFill rotWithShape="1">
            <a:blip r:embed="rId4">
              <a:alphaModFix/>
            </a:blip>
            <a:stretch>
              <a:fillRect/>
            </a:stretch>
          </a:blipFill>
          <a:ln>
            <a:noFill/>
          </a:ln>
        </p:spPr>
      </p:sp>
      <p:sp>
        <p:nvSpPr>
          <p:cNvPr id="479" name="Google Shape;479;p29"/>
          <p:cNvSpPr/>
          <p:nvPr/>
        </p:nvSpPr>
        <p:spPr>
          <a:xfrm rot="-5400000">
            <a:off x="13704774" y="5611926"/>
            <a:ext cx="5051652" cy="4114800"/>
          </a:xfrm>
          <a:custGeom>
            <a:avLst/>
            <a:gdLst/>
            <a:ahLst/>
            <a:cxnLst/>
            <a:rect l="l" t="t" r="r" b="b"/>
            <a:pathLst>
              <a:path w="5051652" h="4114800" extrusionOk="0">
                <a:moveTo>
                  <a:pt x="0" y="0"/>
                </a:moveTo>
                <a:lnTo>
                  <a:pt x="5051652" y="0"/>
                </a:lnTo>
                <a:lnTo>
                  <a:pt x="5051652" y="4114800"/>
                </a:lnTo>
                <a:lnTo>
                  <a:pt x="0" y="4114800"/>
                </a:lnTo>
                <a:lnTo>
                  <a:pt x="0" y="0"/>
                </a:lnTo>
                <a:close/>
              </a:path>
            </a:pathLst>
          </a:custGeom>
          <a:blipFill rotWithShape="1">
            <a:blip r:embed="rId4">
              <a:alphaModFix/>
            </a:blip>
            <a:stretch>
              <a:fillRect/>
            </a:stretch>
          </a:blipFill>
          <a:ln>
            <a:noFill/>
          </a:ln>
        </p:spPr>
      </p:sp>
      <p:grpSp>
        <p:nvGrpSpPr>
          <p:cNvPr id="480" name="Google Shape;480;p29"/>
          <p:cNvGrpSpPr/>
          <p:nvPr/>
        </p:nvGrpSpPr>
        <p:grpSpPr>
          <a:xfrm>
            <a:off x="492604" y="318426"/>
            <a:ext cx="1627027" cy="676457"/>
            <a:chOff x="0" y="0"/>
            <a:chExt cx="2169370" cy="901943"/>
          </a:xfrm>
        </p:grpSpPr>
        <p:sp>
          <p:nvSpPr>
            <p:cNvPr id="481" name="Google Shape;481;p29"/>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5">
                <a:alphaModFix/>
              </a:blip>
              <a:stretch>
                <a:fillRect l="-94976" t="-63012" r="-79093" b="-110196"/>
              </a:stretch>
            </a:blipFill>
            <a:ln>
              <a:noFill/>
            </a:ln>
          </p:spPr>
        </p:sp>
        <p:sp>
          <p:nvSpPr>
            <p:cNvPr id="482" name="Google Shape;482;p29"/>
            <p:cNvSpPr txBox="1"/>
            <p:nvPr/>
          </p:nvSpPr>
          <p:spPr>
            <a:xfrm>
              <a:off x="725539" y="294727"/>
              <a:ext cx="1443831" cy="25780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 b="0" i="0" u="none" strike="noStrike" cap="none">
                  <a:solidFill>
                    <a:srgbClr val="FFF6ED"/>
                  </a:solidFill>
                  <a:latin typeface="Arial"/>
                  <a:ea typeface="Arial"/>
                  <a:cs typeface="Arial"/>
                  <a:sym typeface="Arial"/>
                </a:rPr>
                <a:t>CODEFORFUN</a:t>
              </a:r>
              <a:endParaRPr/>
            </a:p>
          </p:txBody>
        </p:sp>
      </p:grpSp>
      <p:sp>
        <p:nvSpPr>
          <p:cNvPr id="483" name="Google Shape;483;p29"/>
          <p:cNvSpPr txBox="1"/>
          <p:nvPr/>
        </p:nvSpPr>
        <p:spPr>
          <a:xfrm>
            <a:off x="252462" y="9773183"/>
            <a:ext cx="1942502" cy="35306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F1EAD1"/>
                </a:solidFill>
                <a:latin typeface="Arial"/>
                <a:ea typeface="Arial"/>
                <a:cs typeface="Arial"/>
                <a:sym typeface="Arial"/>
              </a:rPr>
              <a:t>Final Project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6ED"/>
        </a:solidFill>
        <a:effectLst/>
      </p:bgPr>
    </p:bg>
    <p:spTree>
      <p:nvGrpSpPr>
        <p:cNvPr id="1" name="Shape 97"/>
        <p:cNvGrpSpPr/>
        <p:nvPr/>
      </p:nvGrpSpPr>
      <p:grpSpPr>
        <a:xfrm>
          <a:off x="0" y="0"/>
          <a:ext cx="0" cy="0"/>
          <a:chOff x="0" y="0"/>
          <a:chExt cx="0" cy="0"/>
        </a:xfrm>
      </p:grpSpPr>
      <p:sp>
        <p:nvSpPr>
          <p:cNvPr id="98" name="Google Shape;98;p14"/>
          <p:cNvSpPr/>
          <p:nvPr/>
        </p:nvSpPr>
        <p:spPr>
          <a:xfrm>
            <a:off x="0" y="5556634"/>
            <a:ext cx="19027094" cy="4730366"/>
          </a:xfrm>
          <a:custGeom>
            <a:avLst/>
            <a:gdLst/>
            <a:ahLst/>
            <a:cxnLst/>
            <a:rect l="l" t="t" r="r" b="b"/>
            <a:pathLst>
              <a:path w="19027094" h="4730366" extrusionOk="0">
                <a:moveTo>
                  <a:pt x="0" y="0"/>
                </a:moveTo>
                <a:lnTo>
                  <a:pt x="19027094" y="0"/>
                </a:lnTo>
                <a:lnTo>
                  <a:pt x="19027094" y="4730366"/>
                </a:lnTo>
                <a:lnTo>
                  <a:pt x="0" y="4730366"/>
                </a:lnTo>
                <a:lnTo>
                  <a:pt x="0" y="0"/>
                </a:lnTo>
                <a:close/>
              </a:path>
            </a:pathLst>
          </a:custGeom>
          <a:blipFill rotWithShape="1">
            <a:blip r:embed="rId3">
              <a:alphaModFix/>
            </a:blip>
            <a:stretch>
              <a:fillRect t="-13976" b="-154241"/>
            </a:stretch>
          </a:blipFill>
          <a:ln>
            <a:noFill/>
          </a:ln>
        </p:spPr>
      </p:sp>
      <p:sp>
        <p:nvSpPr>
          <p:cNvPr id="99" name="Google Shape;99;p14"/>
          <p:cNvSpPr txBox="1"/>
          <p:nvPr/>
        </p:nvSpPr>
        <p:spPr>
          <a:xfrm>
            <a:off x="7806982" y="4926012"/>
            <a:ext cx="2673900" cy="384600"/>
          </a:xfrm>
          <a:prstGeom prst="rect">
            <a:avLst/>
          </a:prstGeom>
          <a:noFill/>
          <a:ln>
            <a:noFill/>
          </a:ln>
        </p:spPr>
        <p:txBody>
          <a:bodyPr spcFirstLastPara="1" wrap="square" lIns="0" tIns="0" rIns="0" bIns="0" anchor="t" anchorCtr="0">
            <a:spAutoFit/>
          </a:bodyPr>
          <a:lstStyle/>
          <a:p>
            <a:pPr marL="0" marR="0" lvl="0" indent="0" algn="ctr" rtl="0">
              <a:lnSpc>
                <a:spcPct val="130011"/>
              </a:lnSpc>
              <a:spcBef>
                <a:spcPts val="0"/>
              </a:spcBef>
              <a:spcAft>
                <a:spcPts val="0"/>
              </a:spcAft>
              <a:buNone/>
            </a:pPr>
            <a:r>
              <a:rPr lang="en-US" sz="2499" b="0" i="0" u="none" strike="noStrike" cap="none">
                <a:solidFill>
                  <a:srgbClr val="000000"/>
                </a:solidFill>
                <a:latin typeface="Arial"/>
                <a:ea typeface="Arial"/>
                <a:cs typeface="Arial"/>
                <a:sym typeface="Arial"/>
              </a:rPr>
              <a:t>Dina Mei Lestari</a:t>
            </a:r>
            <a:endParaRPr/>
          </a:p>
        </p:txBody>
      </p:sp>
      <p:sp>
        <p:nvSpPr>
          <p:cNvPr id="100" name="Google Shape;100;p14"/>
          <p:cNvSpPr txBox="1"/>
          <p:nvPr/>
        </p:nvSpPr>
        <p:spPr>
          <a:xfrm>
            <a:off x="12170763" y="4926012"/>
            <a:ext cx="3094800" cy="384600"/>
          </a:xfrm>
          <a:prstGeom prst="rect">
            <a:avLst/>
          </a:prstGeom>
          <a:noFill/>
          <a:ln>
            <a:noFill/>
          </a:ln>
        </p:spPr>
        <p:txBody>
          <a:bodyPr spcFirstLastPara="1" wrap="square" lIns="0" tIns="0" rIns="0" bIns="0" anchor="t" anchorCtr="0">
            <a:spAutoFit/>
          </a:bodyPr>
          <a:lstStyle/>
          <a:p>
            <a:pPr marL="0" marR="0" lvl="0" indent="0" algn="just" rtl="0">
              <a:lnSpc>
                <a:spcPct val="130011"/>
              </a:lnSpc>
              <a:spcBef>
                <a:spcPts val="0"/>
              </a:spcBef>
              <a:spcAft>
                <a:spcPts val="0"/>
              </a:spcAft>
              <a:buNone/>
            </a:pPr>
            <a:r>
              <a:rPr lang="en-US" sz="2499" b="0" i="0" u="none" strike="noStrike" cap="none">
                <a:solidFill>
                  <a:srgbClr val="000000"/>
                </a:solidFill>
                <a:latin typeface="Arial"/>
                <a:ea typeface="Arial"/>
                <a:cs typeface="Arial"/>
                <a:sym typeface="Arial"/>
              </a:rPr>
              <a:t>Dita Gayatri Navitri</a:t>
            </a:r>
            <a:endParaRPr/>
          </a:p>
        </p:txBody>
      </p:sp>
      <p:sp>
        <p:nvSpPr>
          <p:cNvPr id="101" name="Google Shape;101;p14"/>
          <p:cNvSpPr/>
          <p:nvPr/>
        </p:nvSpPr>
        <p:spPr>
          <a:xfrm>
            <a:off x="17857245" y="8509837"/>
            <a:ext cx="345030" cy="333738"/>
          </a:xfrm>
          <a:custGeom>
            <a:avLst/>
            <a:gdLst/>
            <a:ahLst/>
            <a:cxnLst/>
            <a:rect l="l" t="t" r="r" b="b"/>
            <a:pathLst>
              <a:path w="345030" h="333738" extrusionOk="0">
                <a:moveTo>
                  <a:pt x="0" y="0"/>
                </a:moveTo>
                <a:lnTo>
                  <a:pt x="345030" y="0"/>
                </a:lnTo>
                <a:lnTo>
                  <a:pt x="345030" y="333738"/>
                </a:lnTo>
                <a:lnTo>
                  <a:pt x="0" y="333738"/>
                </a:lnTo>
                <a:lnTo>
                  <a:pt x="0" y="0"/>
                </a:lnTo>
                <a:close/>
              </a:path>
            </a:pathLst>
          </a:custGeom>
          <a:blipFill rotWithShape="1">
            <a:blip r:embed="rId4">
              <a:alphaModFix/>
            </a:blip>
            <a:stretch>
              <a:fillRect/>
            </a:stretch>
          </a:blipFill>
          <a:ln>
            <a:noFill/>
          </a:ln>
        </p:spPr>
      </p:sp>
      <p:sp>
        <p:nvSpPr>
          <p:cNvPr id="102" name="Google Shape;102;p14"/>
          <p:cNvSpPr txBox="1"/>
          <p:nvPr/>
        </p:nvSpPr>
        <p:spPr>
          <a:xfrm>
            <a:off x="1028700" y="570973"/>
            <a:ext cx="7568400" cy="1446600"/>
          </a:xfrm>
          <a:prstGeom prst="rect">
            <a:avLst/>
          </a:prstGeom>
          <a:noFill/>
          <a:ln>
            <a:noFill/>
          </a:ln>
        </p:spPr>
        <p:txBody>
          <a:bodyPr spcFirstLastPara="1" wrap="square" lIns="0" tIns="0" rIns="0" bIns="0" anchor="t" anchorCtr="0">
            <a:spAutoFit/>
          </a:bodyPr>
          <a:lstStyle/>
          <a:p>
            <a:pPr marL="0" marR="0" lvl="0" indent="0" algn="r" rtl="0">
              <a:lnSpc>
                <a:spcPct val="120002"/>
              </a:lnSpc>
              <a:spcBef>
                <a:spcPts val="0"/>
              </a:spcBef>
              <a:spcAft>
                <a:spcPts val="0"/>
              </a:spcAft>
              <a:buNone/>
            </a:pPr>
            <a:r>
              <a:rPr lang="en-US" sz="9399" i="0" u="none" strike="noStrike" cap="none">
                <a:solidFill>
                  <a:srgbClr val="3C7F72"/>
                </a:solidFill>
                <a:latin typeface="Ultra"/>
                <a:ea typeface="Ultra"/>
                <a:cs typeface="Ultra"/>
                <a:sym typeface="Ultra"/>
              </a:rPr>
              <a:t>Our</a:t>
            </a:r>
            <a:endParaRPr/>
          </a:p>
        </p:txBody>
      </p:sp>
      <p:sp>
        <p:nvSpPr>
          <p:cNvPr id="103" name="Google Shape;103;p14"/>
          <p:cNvSpPr txBox="1"/>
          <p:nvPr/>
        </p:nvSpPr>
        <p:spPr>
          <a:xfrm>
            <a:off x="8977482" y="570973"/>
            <a:ext cx="8281200" cy="144660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9399" b="0" i="0" u="none" strike="noStrike" cap="none">
                <a:solidFill>
                  <a:srgbClr val="D34A24"/>
                </a:solidFill>
                <a:latin typeface="Arial"/>
                <a:ea typeface="Arial"/>
                <a:cs typeface="Arial"/>
                <a:sym typeface="Arial"/>
              </a:rPr>
              <a:t>Team</a:t>
            </a:r>
            <a:endParaRPr/>
          </a:p>
        </p:txBody>
      </p:sp>
      <p:sp>
        <p:nvSpPr>
          <p:cNvPr id="104" name="Google Shape;104;p14"/>
          <p:cNvSpPr txBox="1"/>
          <p:nvPr/>
        </p:nvSpPr>
        <p:spPr>
          <a:xfrm>
            <a:off x="2449460" y="4926012"/>
            <a:ext cx="4249800" cy="384600"/>
          </a:xfrm>
          <a:prstGeom prst="rect">
            <a:avLst/>
          </a:prstGeom>
          <a:noFill/>
          <a:ln>
            <a:noFill/>
          </a:ln>
        </p:spPr>
        <p:txBody>
          <a:bodyPr spcFirstLastPara="1" wrap="square" lIns="0" tIns="0" rIns="0" bIns="0" anchor="t" anchorCtr="0">
            <a:spAutoFit/>
          </a:bodyPr>
          <a:lstStyle/>
          <a:p>
            <a:pPr marL="0" marR="0" lvl="0" indent="0" algn="ctr" rtl="0">
              <a:lnSpc>
                <a:spcPct val="130011"/>
              </a:lnSpc>
              <a:spcBef>
                <a:spcPts val="0"/>
              </a:spcBef>
              <a:spcAft>
                <a:spcPts val="0"/>
              </a:spcAft>
              <a:buNone/>
            </a:pPr>
            <a:r>
              <a:rPr lang="en-US" sz="2499" b="0" i="0" u="none" strike="noStrike" cap="none">
                <a:solidFill>
                  <a:srgbClr val="000000"/>
                </a:solidFill>
                <a:latin typeface="Arial"/>
                <a:ea typeface="Arial"/>
                <a:cs typeface="Arial"/>
                <a:sym typeface="Arial"/>
              </a:rPr>
              <a:t>Auditasari Damayanti Putri</a:t>
            </a:r>
            <a:endParaRPr/>
          </a:p>
        </p:txBody>
      </p:sp>
      <p:sp>
        <p:nvSpPr>
          <p:cNvPr id="105" name="Google Shape;105;p14"/>
          <p:cNvSpPr txBox="1"/>
          <p:nvPr/>
        </p:nvSpPr>
        <p:spPr>
          <a:xfrm>
            <a:off x="1577795" y="8605087"/>
            <a:ext cx="2257500" cy="384600"/>
          </a:xfrm>
          <a:prstGeom prst="rect">
            <a:avLst/>
          </a:prstGeom>
          <a:noFill/>
          <a:ln>
            <a:noFill/>
          </a:ln>
        </p:spPr>
        <p:txBody>
          <a:bodyPr spcFirstLastPara="1" wrap="square" lIns="0" tIns="0" rIns="0" bIns="0" anchor="t" anchorCtr="0">
            <a:spAutoFit/>
          </a:bodyPr>
          <a:lstStyle/>
          <a:p>
            <a:pPr marL="0" marR="0" lvl="0" indent="0" algn="ctr" rtl="0">
              <a:lnSpc>
                <a:spcPct val="130011"/>
              </a:lnSpc>
              <a:spcBef>
                <a:spcPts val="0"/>
              </a:spcBef>
              <a:spcAft>
                <a:spcPts val="0"/>
              </a:spcAft>
              <a:buNone/>
            </a:pPr>
            <a:r>
              <a:rPr lang="en-US" sz="2499" b="0" i="0" u="none" strike="noStrike" cap="none">
                <a:solidFill>
                  <a:srgbClr val="000000"/>
                </a:solidFill>
                <a:latin typeface="Arial"/>
                <a:ea typeface="Arial"/>
                <a:cs typeface="Arial"/>
                <a:sym typeface="Arial"/>
              </a:rPr>
              <a:t>Farah Faradila</a:t>
            </a:r>
            <a:endParaRPr/>
          </a:p>
        </p:txBody>
      </p:sp>
      <p:sp>
        <p:nvSpPr>
          <p:cNvPr id="106" name="Google Shape;106;p14"/>
          <p:cNvSpPr txBox="1"/>
          <p:nvPr/>
        </p:nvSpPr>
        <p:spPr>
          <a:xfrm>
            <a:off x="5819870" y="8652073"/>
            <a:ext cx="2235900" cy="384600"/>
          </a:xfrm>
          <a:prstGeom prst="rect">
            <a:avLst/>
          </a:prstGeom>
          <a:noFill/>
          <a:ln>
            <a:noFill/>
          </a:ln>
        </p:spPr>
        <p:txBody>
          <a:bodyPr spcFirstLastPara="1" wrap="square" lIns="0" tIns="0" rIns="0" bIns="0" anchor="t" anchorCtr="0">
            <a:spAutoFit/>
          </a:bodyPr>
          <a:lstStyle/>
          <a:p>
            <a:pPr marL="0" marR="0" lvl="0" indent="0" algn="just" rtl="0">
              <a:lnSpc>
                <a:spcPct val="130011"/>
              </a:lnSpc>
              <a:spcBef>
                <a:spcPts val="0"/>
              </a:spcBef>
              <a:spcAft>
                <a:spcPts val="0"/>
              </a:spcAft>
              <a:buNone/>
            </a:pPr>
            <a:r>
              <a:rPr lang="en-US" sz="2499" b="0" i="0" u="none" strike="noStrike" cap="none">
                <a:solidFill>
                  <a:srgbClr val="000000"/>
                </a:solidFill>
                <a:latin typeface="Arial"/>
                <a:ea typeface="Arial"/>
                <a:cs typeface="Arial"/>
                <a:sym typeface="Arial"/>
              </a:rPr>
              <a:t>M Zainal Arifin</a:t>
            </a:r>
            <a:endParaRPr/>
          </a:p>
        </p:txBody>
      </p:sp>
      <p:sp>
        <p:nvSpPr>
          <p:cNvPr id="107" name="Google Shape;107;p14"/>
          <p:cNvSpPr txBox="1"/>
          <p:nvPr/>
        </p:nvSpPr>
        <p:spPr>
          <a:xfrm>
            <a:off x="10386876" y="8652073"/>
            <a:ext cx="1556100" cy="384600"/>
          </a:xfrm>
          <a:prstGeom prst="rect">
            <a:avLst/>
          </a:prstGeom>
          <a:noFill/>
          <a:ln>
            <a:noFill/>
          </a:ln>
        </p:spPr>
        <p:txBody>
          <a:bodyPr spcFirstLastPara="1" wrap="square" lIns="0" tIns="0" rIns="0" bIns="0" anchor="t" anchorCtr="0">
            <a:spAutoFit/>
          </a:bodyPr>
          <a:lstStyle/>
          <a:p>
            <a:pPr marL="0" marR="0" lvl="0" indent="0" algn="ctr" rtl="0">
              <a:lnSpc>
                <a:spcPct val="130011"/>
              </a:lnSpc>
              <a:spcBef>
                <a:spcPts val="0"/>
              </a:spcBef>
              <a:spcAft>
                <a:spcPts val="0"/>
              </a:spcAft>
              <a:buNone/>
            </a:pPr>
            <a:r>
              <a:rPr lang="en-US" sz="2499" b="0" i="0" u="none" strike="noStrike" cap="none">
                <a:solidFill>
                  <a:srgbClr val="000000"/>
                </a:solidFill>
                <a:latin typeface="Arial"/>
                <a:ea typeface="Arial"/>
                <a:cs typeface="Arial"/>
                <a:sym typeface="Arial"/>
              </a:rPr>
              <a:t>Muliana</a:t>
            </a:r>
            <a:endParaRPr/>
          </a:p>
        </p:txBody>
      </p:sp>
      <p:sp>
        <p:nvSpPr>
          <p:cNvPr id="108" name="Google Shape;108;p14"/>
          <p:cNvSpPr txBox="1"/>
          <p:nvPr/>
        </p:nvSpPr>
        <p:spPr>
          <a:xfrm>
            <a:off x="14386119" y="8652073"/>
            <a:ext cx="2265900" cy="384600"/>
          </a:xfrm>
          <a:prstGeom prst="rect">
            <a:avLst/>
          </a:prstGeom>
          <a:noFill/>
          <a:ln>
            <a:noFill/>
          </a:ln>
        </p:spPr>
        <p:txBody>
          <a:bodyPr spcFirstLastPara="1" wrap="square" lIns="0" tIns="0" rIns="0" bIns="0" anchor="t" anchorCtr="0">
            <a:spAutoFit/>
          </a:bodyPr>
          <a:lstStyle/>
          <a:p>
            <a:pPr marL="0" marR="0" lvl="0" indent="0" algn="ctr" rtl="0">
              <a:lnSpc>
                <a:spcPct val="130011"/>
              </a:lnSpc>
              <a:spcBef>
                <a:spcPts val="0"/>
              </a:spcBef>
              <a:spcAft>
                <a:spcPts val="0"/>
              </a:spcAft>
              <a:buNone/>
            </a:pPr>
            <a:r>
              <a:rPr lang="en-US" sz="2499" b="0" i="0" u="none" strike="noStrike" cap="none">
                <a:solidFill>
                  <a:srgbClr val="000000"/>
                </a:solidFill>
                <a:latin typeface="Arial"/>
                <a:ea typeface="Arial"/>
                <a:cs typeface="Arial"/>
                <a:sym typeface="Arial"/>
              </a:rPr>
              <a:t>Zaka Pratama</a:t>
            </a:r>
            <a:endParaRPr/>
          </a:p>
        </p:txBody>
      </p:sp>
      <p:grpSp>
        <p:nvGrpSpPr>
          <p:cNvPr id="109" name="Google Shape;109;p14"/>
          <p:cNvGrpSpPr/>
          <p:nvPr/>
        </p:nvGrpSpPr>
        <p:grpSpPr>
          <a:xfrm>
            <a:off x="5931838" y="5792969"/>
            <a:ext cx="2012385" cy="2763854"/>
            <a:chOff x="0" y="-221275"/>
            <a:chExt cx="2683181" cy="3685138"/>
          </a:xfrm>
        </p:grpSpPr>
        <p:grpSp>
          <p:nvGrpSpPr>
            <p:cNvPr id="110" name="Google Shape;110;p14"/>
            <p:cNvGrpSpPr/>
            <p:nvPr/>
          </p:nvGrpSpPr>
          <p:grpSpPr>
            <a:xfrm>
              <a:off x="0" y="-221275"/>
              <a:ext cx="2683181" cy="3395726"/>
              <a:chOff x="0" y="-47625"/>
              <a:chExt cx="577500" cy="730861"/>
            </a:xfrm>
          </p:grpSpPr>
          <p:sp>
            <p:nvSpPr>
              <p:cNvPr id="111" name="Google Shape;111;p14"/>
              <p:cNvSpPr/>
              <p:nvPr/>
            </p:nvSpPr>
            <p:spPr>
              <a:xfrm>
                <a:off x="0" y="0"/>
                <a:ext cx="577363" cy="683236"/>
              </a:xfrm>
              <a:custGeom>
                <a:avLst/>
                <a:gdLst/>
                <a:ahLst/>
                <a:cxnLst/>
                <a:rect l="l" t="t" r="r" b="b"/>
                <a:pathLst>
                  <a:path w="577363" h="683236" extrusionOk="0">
                    <a:moveTo>
                      <a:pt x="0" y="0"/>
                    </a:moveTo>
                    <a:lnTo>
                      <a:pt x="577363" y="0"/>
                    </a:lnTo>
                    <a:lnTo>
                      <a:pt x="577363" y="683236"/>
                    </a:lnTo>
                    <a:lnTo>
                      <a:pt x="0" y="683236"/>
                    </a:lnTo>
                    <a:close/>
                  </a:path>
                </a:pathLst>
              </a:custGeom>
              <a:solidFill>
                <a:srgbClr val="D34A24"/>
              </a:solidFill>
              <a:ln>
                <a:noFill/>
              </a:ln>
            </p:spPr>
          </p:sp>
          <p:sp>
            <p:nvSpPr>
              <p:cNvPr id="112" name="Google Shape;112;p14"/>
              <p:cNvSpPr txBox="1"/>
              <p:nvPr/>
            </p:nvSpPr>
            <p:spPr>
              <a:xfrm>
                <a:off x="0" y="-47625"/>
                <a:ext cx="577500" cy="7308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3" name="Google Shape;113;p14"/>
            <p:cNvSpPr/>
            <p:nvPr/>
          </p:nvSpPr>
          <p:spPr>
            <a:xfrm>
              <a:off x="437367" y="639159"/>
              <a:ext cx="1807811" cy="2824704"/>
            </a:xfrm>
            <a:custGeom>
              <a:avLst/>
              <a:gdLst/>
              <a:ahLst/>
              <a:cxnLst/>
              <a:rect l="l" t="t" r="r" b="b"/>
              <a:pathLst>
                <a:path w="1807811" h="2824704" extrusionOk="0">
                  <a:moveTo>
                    <a:pt x="0" y="0"/>
                  </a:moveTo>
                  <a:lnTo>
                    <a:pt x="1807811" y="0"/>
                  </a:lnTo>
                  <a:lnTo>
                    <a:pt x="1807811" y="2824705"/>
                  </a:lnTo>
                  <a:lnTo>
                    <a:pt x="0" y="2824705"/>
                  </a:lnTo>
                  <a:lnTo>
                    <a:pt x="0" y="0"/>
                  </a:lnTo>
                  <a:close/>
                </a:path>
              </a:pathLst>
            </a:custGeom>
            <a:blipFill rotWithShape="1">
              <a:blip r:embed="rId5">
                <a:alphaModFix/>
              </a:blip>
              <a:stretch>
                <a:fillRect/>
              </a:stretch>
            </a:blipFill>
            <a:ln>
              <a:noFill/>
            </a:ln>
          </p:spPr>
        </p:sp>
        <p:sp>
          <p:nvSpPr>
            <p:cNvPr id="114" name="Google Shape;114;p14"/>
            <p:cNvSpPr/>
            <p:nvPr/>
          </p:nvSpPr>
          <p:spPr>
            <a:xfrm>
              <a:off x="272739" y="639159"/>
              <a:ext cx="1807811" cy="2824704"/>
            </a:xfrm>
            <a:custGeom>
              <a:avLst/>
              <a:gdLst/>
              <a:ahLst/>
              <a:cxnLst/>
              <a:rect l="l" t="t" r="r" b="b"/>
              <a:pathLst>
                <a:path w="1807811" h="2824704" extrusionOk="0">
                  <a:moveTo>
                    <a:pt x="0" y="0"/>
                  </a:moveTo>
                  <a:lnTo>
                    <a:pt x="1807811" y="0"/>
                  </a:lnTo>
                  <a:lnTo>
                    <a:pt x="1807811" y="2824705"/>
                  </a:lnTo>
                  <a:lnTo>
                    <a:pt x="0" y="2824705"/>
                  </a:lnTo>
                  <a:lnTo>
                    <a:pt x="0" y="0"/>
                  </a:lnTo>
                  <a:close/>
                </a:path>
              </a:pathLst>
            </a:custGeom>
            <a:blipFill rotWithShape="1">
              <a:blip r:embed="rId6">
                <a:alphaModFix/>
              </a:blip>
              <a:stretch>
                <a:fillRect/>
              </a:stretch>
            </a:blipFill>
            <a:ln>
              <a:noFill/>
            </a:ln>
          </p:spPr>
        </p:sp>
      </p:grpSp>
      <p:grpSp>
        <p:nvGrpSpPr>
          <p:cNvPr id="115" name="Google Shape;115;p14"/>
          <p:cNvGrpSpPr/>
          <p:nvPr/>
        </p:nvGrpSpPr>
        <p:grpSpPr>
          <a:xfrm>
            <a:off x="8138046" y="2117179"/>
            <a:ext cx="2012385" cy="2716868"/>
            <a:chOff x="0" y="-221275"/>
            <a:chExt cx="2683181" cy="3622490"/>
          </a:xfrm>
        </p:grpSpPr>
        <p:grpSp>
          <p:nvGrpSpPr>
            <p:cNvPr id="116" name="Google Shape;116;p14"/>
            <p:cNvGrpSpPr/>
            <p:nvPr/>
          </p:nvGrpSpPr>
          <p:grpSpPr>
            <a:xfrm>
              <a:off x="0" y="-221275"/>
              <a:ext cx="2683181" cy="3395726"/>
              <a:chOff x="0" y="-47625"/>
              <a:chExt cx="577500" cy="730861"/>
            </a:xfrm>
          </p:grpSpPr>
          <p:sp>
            <p:nvSpPr>
              <p:cNvPr id="117" name="Google Shape;117;p14"/>
              <p:cNvSpPr/>
              <p:nvPr/>
            </p:nvSpPr>
            <p:spPr>
              <a:xfrm>
                <a:off x="0" y="0"/>
                <a:ext cx="577363" cy="683236"/>
              </a:xfrm>
              <a:custGeom>
                <a:avLst/>
                <a:gdLst/>
                <a:ahLst/>
                <a:cxnLst/>
                <a:rect l="l" t="t" r="r" b="b"/>
                <a:pathLst>
                  <a:path w="577363" h="683236" extrusionOk="0">
                    <a:moveTo>
                      <a:pt x="0" y="0"/>
                    </a:moveTo>
                    <a:lnTo>
                      <a:pt x="577363" y="0"/>
                    </a:lnTo>
                    <a:lnTo>
                      <a:pt x="577363" y="683236"/>
                    </a:lnTo>
                    <a:lnTo>
                      <a:pt x="0" y="683236"/>
                    </a:lnTo>
                    <a:close/>
                  </a:path>
                </a:pathLst>
              </a:custGeom>
              <a:solidFill>
                <a:srgbClr val="3C7F72"/>
              </a:solidFill>
              <a:ln>
                <a:noFill/>
              </a:ln>
            </p:spPr>
          </p:sp>
          <p:sp>
            <p:nvSpPr>
              <p:cNvPr id="118" name="Google Shape;118;p14"/>
              <p:cNvSpPr txBox="1"/>
              <p:nvPr/>
            </p:nvSpPr>
            <p:spPr>
              <a:xfrm>
                <a:off x="0" y="-47625"/>
                <a:ext cx="577500" cy="7308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9" name="Google Shape;119;p14"/>
            <p:cNvSpPr/>
            <p:nvPr/>
          </p:nvSpPr>
          <p:spPr>
            <a:xfrm>
              <a:off x="606621" y="639159"/>
              <a:ext cx="1913352" cy="2762056"/>
            </a:xfrm>
            <a:custGeom>
              <a:avLst/>
              <a:gdLst/>
              <a:ahLst/>
              <a:cxnLst/>
              <a:rect l="l" t="t" r="r" b="b"/>
              <a:pathLst>
                <a:path w="1913352" h="2762056" extrusionOk="0">
                  <a:moveTo>
                    <a:pt x="0" y="0"/>
                  </a:moveTo>
                  <a:lnTo>
                    <a:pt x="1913352" y="0"/>
                  </a:lnTo>
                  <a:lnTo>
                    <a:pt x="1913352" y="2762057"/>
                  </a:lnTo>
                  <a:lnTo>
                    <a:pt x="0" y="2762057"/>
                  </a:lnTo>
                  <a:lnTo>
                    <a:pt x="0" y="0"/>
                  </a:lnTo>
                  <a:close/>
                </a:path>
              </a:pathLst>
            </a:custGeom>
            <a:blipFill rotWithShape="1">
              <a:blip r:embed="rId7">
                <a:alphaModFix/>
              </a:blip>
              <a:stretch>
                <a:fillRect/>
              </a:stretch>
            </a:blipFill>
            <a:ln>
              <a:noFill/>
            </a:ln>
          </p:spPr>
        </p:sp>
        <p:sp>
          <p:nvSpPr>
            <p:cNvPr id="120" name="Google Shape;120;p14"/>
            <p:cNvSpPr/>
            <p:nvPr/>
          </p:nvSpPr>
          <p:spPr>
            <a:xfrm>
              <a:off x="384596" y="639159"/>
              <a:ext cx="1913352" cy="2762056"/>
            </a:xfrm>
            <a:custGeom>
              <a:avLst/>
              <a:gdLst/>
              <a:ahLst/>
              <a:cxnLst/>
              <a:rect l="l" t="t" r="r" b="b"/>
              <a:pathLst>
                <a:path w="1913352" h="2762056" extrusionOk="0">
                  <a:moveTo>
                    <a:pt x="0" y="0"/>
                  </a:moveTo>
                  <a:lnTo>
                    <a:pt x="1913352" y="0"/>
                  </a:lnTo>
                  <a:lnTo>
                    <a:pt x="1913352" y="2762057"/>
                  </a:lnTo>
                  <a:lnTo>
                    <a:pt x="0" y="2762057"/>
                  </a:lnTo>
                  <a:lnTo>
                    <a:pt x="0" y="0"/>
                  </a:lnTo>
                  <a:close/>
                </a:path>
              </a:pathLst>
            </a:custGeom>
            <a:blipFill rotWithShape="1">
              <a:blip r:embed="rId8">
                <a:alphaModFix/>
              </a:blip>
              <a:stretch>
                <a:fillRect/>
              </a:stretch>
            </a:blipFill>
            <a:ln>
              <a:noFill/>
            </a:ln>
          </p:spPr>
        </p:sp>
      </p:grpSp>
      <p:grpSp>
        <p:nvGrpSpPr>
          <p:cNvPr id="121" name="Google Shape;121;p14"/>
          <p:cNvGrpSpPr/>
          <p:nvPr/>
        </p:nvGrpSpPr>
        <p:grpSpPr>
          <a:xfrm>
            <a:off x="14394305" y="5816463"/>
            <a:ext cx="2012385" cy="2763854"/>
            <a:chOff x="0" y="-221275"/>
            <a:chExt cx="2683181" cy="3685138"/>
          </a:xfrm>
        </p:grpSpPr>
        <p:grpSp>
          <p:nvGrpSpPr>
            <p:cNvPr id="122" name="Google Shape;122;p14"/>
            <p:cNvGrpSpPr/>
            <p:nvPr/>
          </p:nvGrpSpPr>
          <p:grpSpPr>
            <a:xfrm>
              <a:off x="0" y="-221275"/>
              <a:ext cx="2683181" cy="3395726"/>
              <a:chOff x="0" y="-47625"/>
              <a:chExt cx="577500" cy="730861"/>
            </a:xfrm>
          </p:grpSpPr>
          <p:sp>
            <p:nvSpPr>
              <p:cNvPr id="123" name="Google Shape;123;p14"/>
              <p:cNvSpPr/>
              <p:nvPr/>
            </p:nvSpPr>
            <p:spPr>
              <a:xfrm>
                <a:off x="0" y="0"/>
                <a:ext cx="577363" cy="683236"/>
              </a:xfrm>
              <a:custGeom>
                <a:avLst/>
                <a:gdLst/>
                <a:ahLst/>
                <a:cxnLst/>
                <a:rect l="l" t="t" r="r" b="b"/>
                <a:pathLst>
                  <a:path w="577363" h="683236" extrusionOk="0">
                    <a:moveTo>
                      <a:pt x="0" y="0"/>
                    </a:moveTo>
                    <a:lnTo>
                      <a:pt x="577363" y="0"/>
                    </a:lnTo>
                    <a:lnTo>
                      <a:pt x="577363" y="683236"/>
                    </a:lnTo>
                    <a:lnTo>
                      <a:pt x="0" y="683236"/>
                    </a:lnTo>
                    <a:close/>
                  </a:path>
                </a:pathLst>
              </a:custGeom>
              <a:solidFill>
                <a:srgbClr val="D34A24"/>
              </a:solidFill>
              <a:ln>
                <a:noFill/>
              </a:ln>
            </p:spPr>
          </p:sp>
          <p:sp>
            <p:nvSpPr>
              <p:cNvPr id="124" name="Google Shape;124;p14"/>
              <p:cNvSpPr txBox="1"/>
              <p:nvPr/>
            </p:nvSpPr>
            <p:spPr>
              <a:xfrm>
                <a:off x="0" y="-47625"/>
                <a:ext cx="577500" cy="7308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5" name="Google Shape;125;p14"/>
            <p:cNvSpPr/>
            <p:nvPr/>
          </p:nvSpPr>
          <p:spPr>
            <a:xfrm>
              <a:off x="437367" y="639159"/>
              <a:ext cx="1807811" cy="2824704"/>
            </a:xfrm>
            <a:custGeom>
              <a:avLst/>
              <a:gdLst/>
              <a:ahLst/>
              <a:cxnLst/>
              <a:rect l="l" t="t" r="r" b="b"/>
              <a:pathLst>
                <a:path w="1807811" h="2824704" extrusionOk="0">
                  <a:moveTo>
                    <a:pt x="0" y="0"/>
                  </a:moveTo>
                  <a:lnTo>
                    <a:pt x="1807811" y="0"/>
                  </a:lnTo>
                  <a:lnTo>
                    <a:pt x="1807811" y="2824705"/>
                  </a:lnTo>
                  <a:lnTo>
                    <a:pt x="0" y="2824705"/>
                  </a:lnTo>
                  <a:lnTo>
                    <a:pt x="0" y="0"/>
                  </a:lnTo>
                  <a:close/>
                </a:path>
              </a:pathLst>
            </a:custGeom>
            <a:blipFill rotWithShape="1">
              <a:blip r:embed="rId5">
                <a:alphaModFix/>
              </a:blip>
              <a:stretch>
                <a:fillRect/>
              </a:stretch>
            </a:blipFill>
            <a:ln>
              <a:noFill/>
            </a:ln>
          </p:spPr>
        </p:sp>
        <p:sp>
          <p:nvSpPr>
            <p:cNvPr id="126" name="Google Shape;126;p14"/>
            <p:cNvSpPr/>
            <p:nvPr/>
          </p:nvSpPr>
          <p:spPr>
            <a:xfrm>
              <a:off x="272739" y="639159"/>
              <a:ext cx="1807811" cy="2824704"/>
            </a:xfrm>
            <a:custGeom>
              <a:avLst/>
              <a:gdLst/>
              <a:ahLst/>
              <a:cxnLst/>
              <a:rect l="l" t="t" r="r" b="b"/>
              <a:pathLst>
                <a:path w="1807811" h="2824704" extrusionOk="0">
                  <a:moveTo>
                    <a:pt x="0" y="0"/>
                  </a:moveTo>
                  <a:lnTo>
                    <a:pt x="1807811" y="0"/>
                  </a:lnTo>
                  <a:lnTo>
                    <a:pt x="1807811" y="2824705"/>
                  </a:lnTo>
                  <a:lnTo>
                    <a:pt x="0" y="2824705"/>
                  </a:lnTo>
                  <a:lnTo>
                    <a:pt x="0" y="0"/>
                  </a:lnTo>
                  <a:close/>
                </a:path>
              </a:pathLst>
            </a:custGeom>
            <a:blipFill rotWithShape="1">
              <a:blip r:embed="rId6">
                <a:alphaModFix/>
              </a:blip>
              <a:stretch>
                <a:fillRect/>
              </a:stretch>
            </a:blipFill>
            <a:ln>
              <a:noFill/>
            </a:ln>
          </p:spPr>
        </p:sp>
      </p:grpSp>
      <p:grpSp>
        <p:nvGrpSpPr>
          <p:cNvPr id="127" name="Google Shape;127;p14"/>
          <p:cNvGrpSpPr/>
          <p:nvPr/>
        </p:nvGrpSpPr>
        <p:grpSpPr>
          <a:xfrm>
            <a:off x="3568456" y="2117179"/>
            <a:ext cx="2012385" cy="2716868"/>
            <a:chOff x="0" y="-221275"/>
            <a:chExt cx="2683181" cy="3622490"/>
          </a:xfrm>
        </p:grpSpPr>
        <p:grpSp>
          <p:nvGrpSpPr>
            <p:cNvPr id="128" name="Google Shape;128;p14"/>
            <p:cNvGrpSpPr/>
            <p:nvPr/>
          </p:nvGrpSpPr>
          <p:grpSpPr>
            <a:xfrm>
              <a:off x="0" y="-221275"/>
              <a:ext cx="2683181" cy="3395726"/>
              <a:chOff x="0" y="-47625"/>
              <a:chExt cx="577500" cy="730861"/>
            </a:xfrm>
          </p:grpSpPr>
          <p:sp>
            <p:nvSpPr>
              <p:cNvPr id="129" name="Google Shape;129;p14"/>
              <p:cNvSpPr/>
              <p:nvPr/>
            </p:nvSpPr>
            <p:spPr>
              <a:xfrm>
                <a:off x="0" y="0"/>
                <a:ext cx="577363" cy="683236"/>
              </a:xfrm>
              <a:custGeom>
                <a:avLst/>
                <a:gdLst/>
                <a:ahLst/>
                <a:cxnLst/>
                <a:rect l="l" t="t" r="r" b="b"/>
                <a:pathLst>
                  <a:path w="577363" h="683236" extrusionOk="0">
                    <a:moveTo>
                      <a:pt x="0" y="0"/>
                    </a:moveTo>
                    <a:lnTo>
                      <a:pt x="577363" y="0"/>
                    </a:lnTo>
                    <a:lnTo>
                      <a:pt x="577363" y="683236"/>
                    </a:lnTo>
                    <a:lnTo>
                      <a:pt x="0" y="683236"/>
                    </a:lnTo>
                    <a:close/>
                  </a:path>
                </a:pathLst>
              </a:custGeom>
              <a:solidFill>
                <a:srgbClr val="3C7F72"/>
              </a:solidFill>
              <a:ln>
                <a:noFill/>
              </a:ln>
            </p:spPr>
          </p:sp>
          <p:sp>
            <p:nvSpPr>
              <p:cNvPr id="130" name="Google Shape;130;p14"/>
              <p:cNvSpPr txBox="1"/>
              <p:nvPr/>
            </p:nvSpPr>
            <p:spPr>
              <a:xfrm>
                <a:off x="0" y="-47625"/>
                <a:ext cx="577500" cy="7308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1" name="Google Shape;131;p14"/>
            <p:cNvSpPr/>
            <p:nvPr/>
          </p:nvSpPr>
          <p:spPr>
            <a:xfrm>
              <a:off x="606621" y="639159"/>
              <a:ext cx="1913352" cy="2762056"/>
            </a:xfrm>
            <a:custGeom>
              <a:avLst/>
              <a:gdLst/>
              <a:ahLst/>
              <a:cxnLst/>
              <a:rect l="l" t="t" r="r" b="b"/>
              <a:pathLst>
                <a:path w="1913352" h="2762056" extrusionOk="0">
                  <a:moveTo>
                    <a:pt x="0" y="0"/>
                  </a:moveTo>
                  <a:lnTo>
                    <a:pt x="1913352" y="0"/>
                  </a:lnTo>
                  <a:lnTo>
                    <a:pt x="1913352" y="2762057"/>
                  </a:lnTo>
                  <a:lnTo>
                    <a:pt x="0" y="2762057"/>
                  </a:lnTo>
                  <a:lnTo>
                    <a:pt x="0" y="0"/>
                  </a:lnTo>
                  <a:close/>
                </a:path>
              </a:pathLst>
            </a:custGeom>
            <a:blipFill rotWithShape="1">
              <a:blip r:embed="rId7">
                <a:alphaModFix/>
              </a:blip>
              <a:stretch>
                <a:fillRect/>
              </a:stretch>
            </a:blipFill>
            <a:ln>
              <a:noFill/>
            </a:ln>
          </p:spPr>
        </p:sp>
        <p:sp>
          <p:nvSpPr>
            <p:cNvPr id="132" name="Google Shape;132;p14"/>
            <p:cNvSpPr/>
            <p:nvPr/>
          </p:nvSpPr>
          <p:spPr>
            <a:xfrm>
              <a:off x="384596" y="639159"/>
              <a:ext cx="1913352" cy="2762056"/>
            </a:xfrm>
            <a:custGeom>
              <a:avLst/>
              <a:gdLst/>
              <a:ahLst/>
              <a:cxnLst/>
              <a:rect l="l" t="t" r="r" b="b"/>
              <a:pathLst>
                <a:path w="1913352" h="2762056" extrusionOk="0">
                  <a:moveTo>
                    <a:pt x="0" y="0"/>
                  </a:moveTo>
                  <a:lnTo>
                    <a:pt x="1913352" y="0"/>
                  </a:lnTo>
                  <a:lnTo>
                    <a:pt x="1913352" y="2762057"/>
                  </a:lnTo>
                  <a:lnTo>
                    <a:pt x="0" y="2762057"/>
                  </a:lnTo>
                  <a:lnTo>
                    <a:pt x="0" y="0"/>
                  </a:lnTo>
                  <a:close/>
                </a:path>
              </a:pathLst>
            </a:custGeom>
            <a:blipFill rotWithShape="1">
              <a:blip r:embed="rId8">
                <a:alphaModFix/>
              </a:blip>
              <a:stretch>
                <a:fillRect/>
              </a:stretch>
            </a:blipFill>
            <a:ln>
              <a:noFill/>
            </a:ln>
          </p:spPr>
        </p:sp>
      </p:grpSp>
      <p:grpSp>
        <p:nvGrpSpPr>
          <p:cNvPr id="133" name="Google Shape;133;p14"/>
          <p:cNvGrpSpPr/>
          <p:nvPr/>
        </p:nvGrpSpPr>
        <p:grpSpPr>
          <a:xfrm>
            <a:off x="12712179" y="2117179"/>
            <a:ext cx="2012385" cy="2716868"/>
            <a:chOff x="0" y="-221275"/>
            <a:chExt cx="2683181" cy="3622490"/>
          </a:xfrm>
        </p:grpSpPr>
        <p:grpSp>
          <p:nvGrpSpPr>
            <p:cNvPr id="134" name="Google Shape;134;p14"/>
            <p:cNvGrpSpPr/>
            <p:nvPr/>
          </p:nvGrpSpPr>
          <p:grpSpPr>
            <a:xfrm>
              <a:off x="0" y="-221275"/>
              <a:ext cx="2683181" cy="3395726"/>
              <a:chOff x="0" y="-47625"/>
              <a:chExt cx="577500" cy="730861"/>
            </a:xfrm>
          </p:grpSpPr>
          <p:sp>
            <p:nvSpPr>
              <p:cNvPr id="135" name="Google Shape;135;p14"/>
              <p:cNvSpPr/>
              <p:nvPr/>
            </p:nvSpPr>
            <p:spPr>
              <a:xfrm>
                <a:off x="0" y="0"/>
                <a:ext cx="577363" cy="683236"/>
              </a:xfrm>
              <a:custGeom>
                <a:avLst/>
                <a:gdLst/>
                <a:ahLst/>
                <a:cxnLst/>
                <a:rect l="l" t="t" r="r" b="b"/>
                <a:pathLst>
                  <a:path w="577363" h="683236" extrusionOk="0">
                    <a:moveTo>
                      <a:pt x="0" y="0"/>
                    </a:moveTo>
                    <a:lnTo>
                      <a:pt x="577363" y="0"/>
                    </a:lnTo>
                    <a:lnTo>
                      <a:pt x="577363" y="683236"/>
                    </a:lnTo>
                    <a:lnTo>
                      <a:pt x="0" y="683236"/>
                    </a:lnTo>
                    <a:close/>
                  </a:path>
                </a:pathLst>
              </a:custGeom>
              <a:solidFill>
                <a:srgbClr val="3C7F72"/>
              </a:solidFill>
              <a:ln>
                <a:noFill/>
              </a:ln>
            </p:spPr>
          </p:sp>
          <p:sp>
            <p:nvSpPr>
              <p:cNvPr id="136" name="Google Shape;136;p14"/>
              <p:cNvSpPr txBox="1"/>
              <p:nvPr/>
            </p:nvSpPr>
            <p:spPr>
              <a:xfrm>
                <a:off x="0" y="-47625"/>
                <a:ext cx="577500" cy="7308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7" name="Google Shape;137;p14"/>
            <p:cNvSpPr/>
            <p:nvPr/>
          </p:nvSpPr>
          <p:spPr>
            <a:xfrm>
              <a:off x="606621" y="639159"/>
              <a:ext cx="1913352" cy="2762056"/>
            </a:xfrm>
            <a:custGeom>
              <a:avLst/>
              <a:gdLst/>
              <a:ahLst/>
              <a:cxnLst/>
              <a:rect l="l" t="t" r="r" b="b"/>
              <a:pathLst>
                <a:path w="1913352" h="2762056" extrusionOk="0">
                  <a:moveTo>
                    <a:pt x="0" y="0"/>
                  </a:moveTo>
                  <a:lnTo>
                    <a:pt x="1913352" y="0"/>
                  </a:lnTo>
                  <a:lnTo>
                    <a:pt x="1913352" y="2762057"/>
                  </a:lnTo>
                  <a:lnTo>
                    <a:pt x="0" y="2762057"/>
                  </a:lnTo>
                  <a:lnTo>
                    <a:pt x="0" y="0"/>
                  </a:lnTo>
                  <a:close/>
                </a:path>
              </a:pathLst>
            </a:custGeom>
            <a:blipFill rotWithShape="1">
              <a:blip r:embed="rId7">
                <a:alphaModFix/>
              </a:blip>
              <a:stretch>
                <a:fillRect/>
              </a:stretch>
            </a:blipFill>
            <a:ln>
              <a:noFill/>
            </a:ln>
          </p:spPr>
        </p:sp>
        <p:sp>
          <p:nvSpPr>
            <p:cNvPr id="138" name="Google Shape;138;p14"/>
            <p:cNvSpPr/>
            <p:nvPr/>
          </p:nvSpPr>
          <p:spPr>
            <a:xfrm>
              <a:off x="384596" y="639159"/>
              <a:ext cx="1913352" cy="2762056"/>
            </a:xfrm>
            <a:custGeom>
              <a:avLst/>
              <a:gdLst/>
              <a:ahLst/>
              <a:cxnLst/>
              <a:rect l="l" t="t" r="r" b="b"/>
              <a:pathLst>
                <a:path w="1913352" h="2762056" extrusionOk="0">
                  <a:moveTo>
                    <a:pt x="0" y="0"/>
                  </a:moveTo>
                  <a:lnTo>
                    <a:pt x="1913352" y="0"/>
                  </a:lnTo>
                  <a:lnTo>
                    <a:pt x="1913352" y="2762057"/>
                  </a:lnTo>
                  <a:lnTo>
                    <a:pt x="0" y="2762057"/>
                  </a:lnTo>
                  <a:lnTo>
                    <a:pt x="0" y="0"/>
                  </a:lnTo>
                  <a:close/>
                </a:path>
              </a:pathLst>
            </a:custGeom>
            <a:blipFill rotWithShape="1">
              <a:blip r:embed="rId8">
                <a:alphaModFix/>
              </a:blip>
              <a:stretch>
                <a:fillRect/>
              </a:stretch>
            </a:blipFill>
            <a:ln>
              <a:noFill/>
            </a:ln>
          </p:spPr>
        </p:sp>
      </p:grpSp>
      <p:grpSp>
        <p:nvGrpSpPr>
          <p:cNvPr id="139" name="Google Shape;139;p14"/>
          <p:cNvGrpSpPr/>
          <p:nvPr/>
        </p:nvGrpSpPr>
        <p:grpSpPr>
          <a:xfrm>
            <a:off x="1700605" y="5792969"/>
            <a:ext cx="2012385" cy="2716868"/>
            <a:chOff x="0" y="-221275"/>
            <a:chExt cx="2683181" cy="3622490"/>
          </a:xfrm>
        </p:grpSpPr>
        <p:grpSp>
          <p:nvGrpSpPr>
            <p:cNvPr id="140" name="Google Shape;140;p14"/>
            <p:cNvGrpSpPr/>
            <p:nvPr/>
          </p:nvGrpSpPr>
          <p:grpSpPr>
            <a:xfrm>
              <a:off x="0" y="-221275"/>
              <a:ext cx="2683181" cy="3395726"/>
              <a:chOff x="0" y="-47625"/>
              <a:chExt cx="577500" cy="730861"/>
            </a:xfrm>
          </p:grpSpPr>
          <p:sp>
            <p:nvSpPr>
              <p:cNvPr id="141" name="Google Shape;141;p14"/>
              <p:cNvSpPr/>
              <p:nvPr/>
            </p:nvSpPr>
            <p:spPr>
              <a:xfrm>
                <a:off x="0" y="0"/>
                <a:ext cx="577363" cy="683236"/>
              </a:xfrm>
              <a:custGeom>
                <a:avLst/>
                <a:gdLst/>
                <a:ahLst/>
                <a:cxnLst/>
                <a:rect l="l" t="t" r="r" b="b"/>
                <a:pathLst>
                  <a:path w="577363" h="683236" extrusionOk="0">
                    <a:moveTo>
                      <a:pt x="0" y="0"/>
                    </a:moveTo>
                    <a:lnTo>
                      <a:pt x="577363" y="0"/>
                    </a:lnTo>
                    <a:lnTo>
                      <a:pt x="577363" y="683236"/>
                    </a:lnTo>
                    <a:lnTo>
                      <a:pt x="0" y="683236"/>
                    </a:lnTo>
                    <a:close/>
                  </a:path>
                </a:pathLst>
              </a:custGeom>
              <a:solidFill>
                <a:srgbClr val="3C7F72"/>
              </a:solidFill>
              <a:ln>
                <a:noFill/>
              </a:ln>
            </p:spPr>
          </p:sp>
          <p:sp>
            <p:nvSpPr>
              <p:cNvPr id="142" name="Google Shape;142;p14"/>
              <p:cNvSpPr txBox="1"/>
              <p:nvPr/>
            </p:nvSpPr>
            <p:spPr>
              <a:xfrm>
                <a:off x="0" y="-47625"/>
                <a:ext cx="577500" cy="7308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3" name="Google Shape;143;p14"/>
            <p:cNvSpPr/>
            <p:nvPr/>
          </p:nvSpPr>
          <p:spPr>
            <a:xfrm>
              <a:off x="606621" y="639159"/>
              <a:ext cx="1913352" cy="2762056"/>
            </a:xfrm>
            <a:custGeom>
              <a:avLst/>
              <a:gdLst/>
              <a:ahLst/>
              <a:cxnLst/>
              <a:rect l="l" t="t" r="r" b="b"/>
              <a:pathLst>
                <a:path w="1913352" h="2762056" extrusionOk="0">
                  <a:moveTo>
                    <a:pt x="0" y="0"/>
                  </a:moveTo>
                  <a:lnTo>
                    <a:pt x="1913352" y="0"/>
                  </a:lnTo>
                  <a:lnTo>
                    <a:pt x="1913352" y="2762057"/>
                  </a:lnTo>
                  <a:lnTo>
                    <a:pt x="0" y="2762057"/>
                  </a:lnTo>
                  <a:lnTo>
                    <a:pt x="0" y="0"/>
                  </a:lnTo>
                  <a:close/>
                </a:path>
              </a:pathLst>
            </a:custGeom>
            <a:blipFill rotWithShape="1">
              <a:blip r:embed="rId7">
                <a:alphaModFix/>
              </a:blip>
              <a:stretch>
                <a:fillRect/>
              </a:stretch>
            </a:blipFill>
            <a:ln>
              <a:noFill/>
            </a:ln>
          </p:spPr>
        </p:sp>
        <p:sp>
          <p:nvSpPr>
            <p:cNvPr id="144" name="Google Shape;144;p14"/>
            <p:cNvSpPr/>
            <p:nvPr/>
          </p:nvSpPr>
          <p:spPr>
            <a:xfrm>
              <a:off x="384596" y="639159"/>
              <a:ext cx="1913352" cy="2762056"/>
            </a:xfrm>
            <a:custGeom>
              <a:avLst/>
              <a:gdLst/>
              <a:ahLst/>
              <a:cxnLst/>
              <a:rect l="l" t="t" r="r" b="b"/>
              <a:pathLst>
                <a:path w="1913352" h="2762056" extrusionOk="0">
                  <a:moveTo>
                    <a:pt x="0" y="0"/>
                  </a:moveTo>
                  <a:lnTo>
                    <a:pt x="1913352" y="0"/>
                  </a:lnTo>
                  <a:lnTo>
                    <a:pt x="1913352" y="2762057"/>
                  </a:lnTo>
                  <a:lnTo>
                    <a:pt x="0" y="2762057"/>
                  </a:lnTo>
                  <a:lnTo>
                    <a:pt x="0" y="0"/>
                  </a:lnTo>
                  <a:close/>
                </a:path>
              </a:pathLst>
            </a:custGeom>
            <a:blipFill rotWithShape="1">
              <a:blip r:embed="rId8">
                <a:alphaModFix/>
              </a:blip>
              <a:stretch>
                <a:fillRect/>
              </a:stretch>
            </a:blipFill>
            <a:ln>
              <a:noFill/>
            </a:ln>
          </p:spPr>
        </p:sp>
      </p:grpSp>
      <p:grpSp>
        <p:nvGrpSpPr>
          <p:cNvPr id="145" name="Google Shape;145;p14"/>
          <p:cNvGrpSpPr/>
          <p:nvPr/>
        </p:nvGrpSpPr>
        <p:grpSpPr>
          <a:xfrm>
            <a:off x="10163072" y="5816463"/>
            <a:ext cx="2012385" cy="2716868"/>
            <a:chOff x="0" y="-221275"/>
            <a:chExt cx="2683181" cy="3622490"/>
          </a:xfrm>
        </p:grpSpPr>
        <p:grpSp>
          <p:nvGrpSpPr>
            <p:cNvPr id="146" name="Google Shape;146;p14"/>
            <p:cNvGrpSpPr/>
            <p:nvPr/>
          </p:nvGrpSpPr>
          <p:grpSpPr>
            <a:xfrm>
              <a:off x="0" y="-221275"/>
              <a:ext cx="2683181" cy="3395726"/>
              <a:chOff x="0" y="-47625"/>
              <a:chExt cx="577500" cy="730861"/>
            </a:xfrm>
          </p:grpSpPr>
          <p:sp>
            <p:nvSpPr>
              <p:cNvPr id="147" name="Google Shape;147;p14"/>
              <p:cNvSpPr/>
              <p:nvPr/>
            </p:nvSpPr>
            <p:spPr>
              <a:xfrm>
                <a:off x="0" y="0"/>
                <a:ext cx="577363" cy="683236"/>
              </a:xfrm>
              <a:custGeom>
                <a:avLst/>
                <a:gdLst/>
                <a:ahLst/>
                <a:cxnLst/>
                <a:rect l="l" t="t" r="r" b="b"/>
                <a:pathLst>
                  <a:path w="577363" h="683236" extrusionOk="0">
                    <a:moveTo>
                      <a:pt x="0" y="0"/>
                    </a:moveTo>
                    <a:lnTo>
                      <a:pt x="577363" y="0"/>
                    </a:lnTo>
                    <a:lnTo>
                      <a:pt x="577363" y="683236"/>
                    </a:lnTo>
                    <a:lnTo>
                      <a:pt x="0" y="683236"/>
                    </a:lnTo>
                    <a:close/>
                  </a:path>
                </a:pathLst>
              </a:custGeom>
              <a:solidFill>
                <a:srgbClr val="3C7F72"/>
              </a:solidFill>
              <a:ln>
                <a:noFill/>
              </a:ln>
            </p:spPr>
          </p:sp>
          <p:sp>
            <p:nvSpPr>
              <p:cNvPr id="148" name="Google Shape;148;p14"/>
              <p:cNvSpPr txBox="1"/>
              <p:nvPr/>
            </p:nvSpPr>
            <p:spPr>
              <a:xfrm>
                <a:off x="0" y="-47625"/>
                <a:ext cx="577500" cy="7308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9" name="Google Shape;149;p14"/>
            <p:cNvSpPr/>
            <p:nvPr/>
          </p:nvSpPr>
          <p:spPr>
            <a:xfrm>
              <a:off x="606621" y="639159"/>
              <a:ext cx="1913352" cy="2762056"/>
            </a:xfrm>
            <a:custGeom>
              <a:avLst/>
              <a:gdLst/>
              <a:ahLst/>
              <a:cxnLst/>
              <a:rect l="l" t="t" r="r" b="b"/>
              <a:pathLst>
                <a:path w="1913352" h="2762056" extrusionOk="0">
                  <a:moveTo>
                    <a:pt x="0" y="0"/>
                  </a:moveTo>
                  <a:lnTo>
                    <a:pt x="1913352" y="0"/>
                  </a:lnTo>
                  <a:lnTo>
                    <a:pt x="1913352" y="2762057"/>
                  </a:lnTo>
                  <a:lnTo>
                    <a:pt x="0" y="2762057"/>
                  </a:lnTo>
                  <a:lnTo>
                    <a:pt x="0" y="0"/>
                  </a:lnTo>
                  <a:close/>
                </a:path>
              </a:pathLst>
            </a:custGeom>
            <a:blipFill rotWithShape="1">
              <a:blip r:embed="rId7">
                <a:alphaModFix/>
              </a:blip>
              <a:stretch>
                <a:fillRect/>
              </a:stretch>
            </a:blipFill>
            <a:ln>
              <a:noFill/>
            </a:ln>
          </p:spPr>
        </p:sp>
        <p:sp>
          <p:nvSpPr>
            <p:cNvPr id="150" name="Google Shape;150;p14"/>
            <p:cNvSpPr/>
            <p:nvPr/>
          </p:nvSpPr>
          <p:spPr>
            <a:xfrm>
              <a:off x="384596" y="639159"/>
              <a:ext cx="1913352" cy="2762056"/>
            </a:xfrm>
            <a:custGeom>
              <a:avLst/>
              <a:gdLst/>
              <a:ahLst/>
              <a:cxnLst/>
              <a:rect l="l" t="t" r="r" b="b"/>
              <a:pathLst>
                <a:path w="1913352" h="2762056" extrusionOk="0">
                  <a:moveTo>
                    <a:pt x="0" y="0"/>
                  </a:moveTo>
                  <a:lnTo>
                    <a:pt x="1913352" y="0"/>
                  </a:lnTo>
                  <a:lnTo>
                    <a:pt x="1913352" y="2762057"/>
                  </a:lnTo>
                  <a:lnTo>
                    <a:pt x="0" y="2762057"/>
                  </a:lnTo>
                  <a:lnTo>
                    <a:pt x="0" y="0"/>
                  </a:lnTo>
                  <a:close/>
                </a:path>
              </a:pathLst>
            </a:custGeom>
            <a:blipFill rotWithShape="1">
              <a:blip r:embed="rId8">
                <a:alphaModFix/>
              </a:blip>
              <a:stretch>
                <a:fillRect/>
              </a:stretch>
            </a:blipFill>
            <a:ln>
              <a:noFill/>
            </a:ln>
          </p:spPr>
        </p:sp>
      </p:grpSp>
      <p:sp>
        <p:nvSpPr>
          <p:cNvPr id="151" name="Google Shape;151;p14"/>
          <p:cNvSpPr txBox="1"/>
          <p:nvPr/>
        </p:nvSpPr>
        <p:spPr>
          <a:xfrm>
            <a:off x="252462" y="9773183"/>
            <a:ext cx="1942500" cy="33840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1D252D"/>
                </a:solidFill>
                <a:latin typeface="Arial"/>
                <a:ea typeface="Arial"/>
                <a:cs typeface="Arial"/>
                <a:sym typeface="Arial"/>
              </a:rPr>
              <a:t>Final Project</a:t>
            </a:r>
            <a:endParaRPr/>
          </a:p>
        </p:txBody>
      </p:sp>
      <p:grpSp>
        <p:nvGrpSpPr>
          <p:cNvPr id="152" name="Google Shape;152;p14"/>
          <p:cNvGrpSpPr/>
          <p:nvPr/>
        </p:nvGrpSpPr>
        <p:grpSpPr>
          <a:xfrm>
            <a:off x="492604" y="318426"/>
            <a:ext cx="1756504" cy="676457"/>
            <a:chOff x="0" y="0"/>
            <a:chExt cx="2342005" cy="901943"/>
          </a:xfrm>
        </p:grpSpPr>
        <p:sp>
          <p:nvSpPr>
            <p:cNvPr id="153" name="Google Shape;153;p14"/>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9">
                <a:alphaModFix/>
              </a:blip>
              <a:stretch>
                <a:fillRect l="-94976" t="-63005" r="-79086" b="-110195"/>
              </a:stretch>
            </a:blipFill>
            <a:ln>
              <a:noFill/>
            </a:ln>
          </p:spPr>
        </p:sp>
        <p:sp>
          <p:nvSpPr>
            <p:cNvPr id="154" name="Google Shape;154;p14"/>
            <p:cNvSpPr/>
            <p:nvPr/>
          </p:nvSpPr>
          <p:spPr>
            <a:xfrm>
              <a:off x="660841" y="297238"/>
              <a:ext cx="1681164" cy="307468"/>
            </a:xfrm>
            <a:custGeom>
              <a:avLst/>
              <a:gdLst/>
              <a:ahLst/>
              <a:cxnLst/>
              <a:rect l="l" t="t" r="r" b="b"/>
              <a:pathLst>
                <a:path w="1681164" h="307468" extrusionOk="0">
                  <a:moveTo>
                    <a:pt x="0" y="0"/>
                  </a:moveTo>
                  <a:lnTo>
                    <a:pt x="1681164" y="0"/>
                  </a:lnTo>
                  <a:lnTo>
                    <a:pt x="1681164" y="307467"/>
                  </a:lnTo>
                  <a:lnTo>
                    <a:pt x="0" y="307467"/>
                  </a:lnTo>
                  <a:lnTo>
                    <a:pt x="0" y="0"/>
                  </a:lnTo>
                  <a:close/>
                </a:path>
              </a:pathLst>
            </a:custGeom>
            <a:blipFill rotWithShape="1">
              <a:blip r:embed="rId9">
                <a:alphaModFix/>
              </a:blip>
              <a:stretch>
                <a:fillRect l="-25537" t="-483676" r="-21038" b="-217669"/>
              </a:stretch>
            </a:blipFill>
            <a:ln>
              <a:noFill/>
            </a:ln>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BED"/>
        </a:solidFill>
        <a:effectLst/>
      </p:bgPr>
    </p:bg>
    <p:spTree>
      <p:nvGrpSpPr>
        <p:cNvPr id="1" name="Shape 501"/>
        <p:cNvGrpSpPr/>
        <p:nvPr/>
      </p:nvGrpSpPr>
      <p:grpSpPr>
        <a:xfrm>
          <a:off x="0" y="0"/>
          <a:ext cx="0" cy="0"/>
          <a:chOff x="0" y="0"/>
          <a:chExt cx="0" cy="0"/>
        </a:xfrm>
      </p:grpSpPr>
      <p:pic>
        <p:nvPicPr>
          <p:cNvPr id="502" name="Google Shape;502;p31"/>
          <p:cNvPicPr preferRelativeResize="0"/>
          <p:nvPr/>
        </p:nvPicPr>
        <p:blipFill>
          <a:blip r:embed="rId3">
            <a:alphaModFix/>
          </a:blip>
          <a:stretch>
            <a:fillRect/>
          </a:stretch>
        </p:blipFill>
        <p:spPr>
          <a:xfrm>
            <a:off x="14083532" y="3572205"/>
            <a:ext cx="465367" cy="440257"/>
          </a:xfrm>
          <a:prstGeom prst="rect">
            <a:avLst/>
          </a:prstGeom>
          <a:noFill/>
          <a:ln>
            <a:noFill/>
          </a:ln>
        </p:spPr>
      </p:pic>
      <p:sp>
        <p:nvSpPr>
          <p:cNvPr id="503" name="Google Shape;503;p31"/>
          <p:cNvSpPr txBox="1"/>
          <p:nvPr/>
        </p:nvSpPr>
        <p:spPr>
          <a:xfrm>
            <a:off x="4258800" y="1556775"/>
            <a:ext cx="9770400" cy="1031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5500">
                <a:solidFill>
                  <a:srgbClr val="992800"/>
                </a:solidFill>
                <a:latin typeface="Ultra"/>
                <a:ea typeface="Ultra"/>
                <a:cs typeface="Ultra"/>
                <a:sym typeface="Ultra"/>
              </a:rPr>
              <a:t>Model Evaluation</a:t>
            </a:r>
            <a:endParaRPr sz="5500">
              <a:solidFill>
                <a:srgbClr val="992800"/>
              </a:solidFill>
              <a:latin typeface="Ultra"/>
              <a:ea typeface="Ultra"/>
              <a:cs typeface="Ultra"/>
              <a:sym typeface="Ultra"/>
            </a:endParaRPr>
          </a:p>
        </p:txBody>
      </p:sp>
      <p:grpSp>
        <p:nvGrpSpPr>
          <p:cNvPr id="504" name="Google Shape;504;p31"/>
          <p:cNvGrpSpPr/>
          <p:nvPr/>
        </p:nvGrpSpPr>
        <p:grpSpPr>
          <a:xfrm>
            <a:off x="492604" y="318426"/>
            <a:ext cx="1756504" cy="676457"/>
            <a:chOff x="0" y="0"/>
            <a:chExt cx="2342005" cy="901943"/>
          </a:xfrm>
        </p:grpSpPr>
        <p:sp>
          <p:nvSpPr>
            <p:cNvPr id="505" name="Google Shape;505;p31"/>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4">
                <a:alphaModFix/>
              </a:blip>
              <a:stretch>
                <a:fillRect l="-94976" t="-63005" r="-79086" b="-110195"/>
              </a:stretch>
            </a:blipFill>
            <a:ln>
              <a:noFill/>
            </a:ln>
          </p:spPr>
        </p:sp>
        <p:sp>
          <p:nvSpPr>
            <p:cNvPr id="506" name="Google Shape;506;p31"/>
            <p:cNvSpPr/>
            <p:nvPr/>
          </p:nvSpPr>
          <p:spPr>
            <a:xfrm>
              <a:off x="660841" y="297238"/>
              <a:ext cx="1681164" cy="307468"/>
            </a:xfrm>
            <a:custGeom>
              <a:avLst/>
              <a:gdLst/>
              <a:ahLst/>
              <a:cxnLst/>
              <a:rect l="l" t="t" r="r" b="b"/>
              <a:pathLst>
                <a:path w="1681164" h="307468" extrusionOk="0">
                  <a:moveTo>
                    <a:pt x="0" y="0"/>
                  </a:moveTo>
                  <a:lnTo>
                    <a:pt x="1681164" y="0"/>
                  </a:lnTo>
                  <a:lnTo>
                    <a:pt x="1681164" y="307467"/>
                  </a:lnTo>
                  <a:lnTo>
                    <a:pt x="0" y="307467"/>
                  </a:lnTo>
                  <a:lnTo>
                    <a:pt x="0" y="0"/>
                  </a:lnTo>
                  <a:close/>
                </a:path>
              </a:pathLst>
            </a:custGeom>
            <a:blipFill rotWithShape="1">
              <a:blip r:embed="rId4">
                <a:alphaModFix/>
              </a:blip>
              <a:stretch>
                <a:fillRect l="-25537" t="-483676" r="-21038" b="-217669"/>
              </a:stretch>
            </a:blipFill>
            <a:ln>
              <a:noFill/>
            </a:ln>
          </p:spPr>
        </p:sp>
      </p:grpSp>
      <p:sp>
        <p:nvSpPr>
          <p:cNvPr id="507" name="Google Shape;507;p31"/>
          <p:cNvSpPr txBox="1"/>
          <p:nvPr/>
        </p:nvSpPr>
        <p:spPr>
          <a:xfrm>
            <a:off x="252462" y="9773183"/>
            <a:ext cx="1942500" cy="33840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1D252D"/>
                </a:solidFill>
                <a:latin typeface="Arial"/>
                <a:ea typeface="Arial"/>
                <a:cs typeface="Arial"/>
                <a:sym typeface="Arial"/>
              </a:rPr>
              <a:t>Final Project</a:t>
            </a:r>
            <a:endParaRPr/>
          </a:p>
        </p:txBody>
      </p:sp>
      <p:sp>
        <p:nvSpPr>
          <p:cNvPr id="508" name="Google Shape;508;p31"/>
          <p:cNvSpPr/>
          <p:nvPr/>
        </p:nvSpPr>
        <p:spPr>
          <a:xfrm>
            <a:off x="836825" y="3683075"/>
            <a:ext cx="16688700" cy="4693800"/>
          </a:xfrm>
          <a:prstGeom prst="rect">
            <a:avLst/>
          </a:prstGeom>
          <a:solidFill>
            <a:schemeClr val="lt2"/>
          </a:solidFill>
          <a:ln w="76200" cap="flat" cmpd="sng">
            <a:solidFill>
              <a:srgbClr val="3C7F72"/>
            </a:solidFill>
            <a:prstDash val="solid"/>
            <a:round/>
            <a:headEnd type="none" w="sm" len="sm"/>
            <a:tailEnd type="none" w="sm" len="sm"/>
          </a:ln>
          <a:effectLst>
            <a:outerShdw blurRad="314325" dist="476250" dir="3600000" algn="bl" rotWithShape="0">
              <a:srgbClr val="3C7F72">
                <a:alpha val="54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9" name="Google Shape;509;p31"/>
          <p:cNvSpPr txBox="1"/>
          <p:nvPr/>
        </p:nvSpPr>
        <p:spPr>
          <a:xfrm>
            <a:off x="1633499" y="5095025"/>
            <a:ext cx="2916729" cy="138496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ID" sz="4100" b="1" dirty="0" smtClean="0">
                <a:solidFill>
                  <a:schemeClr val="dk1"/>
                </a:solidFill>
              </a:rPr>
              <a:t>ROU_AUC</a:t>
            </a:r>
            <a:endParaRPr sz="4100" b="1" dirty="0">
              <a:solidFill>
                <a:schemeClr val="dk1"/>
              </a:solidFill>
            </a:endParaRPr>
          </a:p>
          <a:p>
            <a:pPr marL="0" lvl="0" indent="0" algn="ctr" rtl="0">
              <a:spcBef>
                <a:spcPts val="0"/>
              </a:spcBef>
              <a:spcAft>
                <a:spcPts val="0"/>
              </a:spcAft>
              <a:buNone/>
            </a:pPr>
            <a:r>
              <a:rPr lang="en-US" sz="2800" dirty="0">
                <a:solidFill>
                  <a:schemeClr val="dk1"/>
                </a:solidFill>
              </a:rPr>
              <a:t>Matrix Primer</a:t>
            </a:r>
            <a:r>
              <a:rPr lang="en-US" sz="3700" b="1" dirty="0">
                <a:solidFill>
                  <a:schemeClr val="dk1"/>
                </a:solidFill>
              </a:rPr>
              <a:t> </a:t>
            </a:r>
            <a:endParaRPr sz="3000" dirty="0">
              <a:solidFill>
                <a:schemeClr val="dk1"/>
              </a:solidFill>
            </a:endParaRPr>
          </a:p>
        </p:txBody>
      </p:sp>
      <p:sp>
        <p:nvSpPr>
          <p:cNvPr id="510" name="Google Shape;510;p31"/>
          <p:cNvSpPr txBox="1"/>
          <p:nvPr/>
        </p:nvSpPr>
        <p:spPr>
          <a:xfrm>
            <a:off x="5134603" y="4408825"/>
            <a:ext cx="6064800" cy="3139291"/>
          </a:xfrm>
          <a:prstGeom prst="rect">
            <a:avLst/>
          </a:prstGeom>
          <a:noFill/>
          <a:ln>
            <a:noFill/>
          </a:ln>
        </p:spPr>
        <p:txBody>
          <a:bodyPr spcFirstLastPara="1" wrap="square" lIns="91425" tIns="91425" rIns="91425" bIns="91425" anchor="t" anchorCtr="0">
            <a:spAutoFit/>
          </a:bodyPr>
          <a:lstStyle/>
          <a:p>
            <a:pPr lvl="0"/>
            <a:r>
              <a:rPr lang="id-ID" sz="3200" dirty="0"/>
              <a:t>M</a:t>
            </a:r>
            <a:r>
              <a:rPr lang="id-ID" sz="3200" dirty="0" smtClean="0"/>
              <a:t>etrik </a:t>
            </a:r>
            <a:r>
              <a:rPr lang="id-ID" sz="3200" dirty="0"/>
              <a:t>evaluasi kinerja yang sering digunakan dalam analisis prediktif dan machine learning untuk mengukur kemampuan model klasifikasi biner dalam membedakan antara dua kelas. </a:t>
            </a:r>
            <a:endParaRPr sz="3000" dirty="0">
              <a:solidFill>
                <a:schemeClr val="dk1"/>
              </a:solidFill>
            </a:endParaRPr>
          </a:p>
        </p:txBody>
      </p:sp>
      <p:sp>
        <p:nvSpPr>
          <p:cNvPr id="511" name="Google Shape;511;p31"/>
          <p:cNvSpPr txBox="1"/>
          <p:nvPr/>
        </p:nvSpPr>
        <p:spPr>
          <a:xfrm>
            <a:off x="11441499" y="4948188"/>
            <a:ext cx="6064800" cy="249296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dirty="0" err="1">
                <a:solidFill>
                  <a:schemeClr val="dk1"/>
                </a:solidFill>
              </a:rPr>
              <a:t>meningkatkan</a:t>
            </a:r>
            <a:r>
              <a:rPr lang="en-US" sz="3000" b="1" dirty="0">
                <a:solidFill>
                  <a:schemeClr val="dk1"/>
                </a:solidFill>
              </a:rPr>
              <a:t> Conversion Rate</a:t>
            </a:r>
            <a:endParaRPr sz="3000" b="1" dirty="0">
              <a:solidFill>
                <a:schemeClr val="dk1"/>
              </a:solidFill>
            </a:endParaRPr>
          </a:p>
          <a:p>
            <a:pPr marL="0" lvl="0" indent="0" algn="l" rtl="0">
              <a:spcBef>
                <a:spcPts val="0"/>
              </a:spcBef>
              <a:spcAft>
                <a:spcPts val="0"/>
              </a:spcAft>
              <a:buNone/>
            </a:pPr>
            <a:endParaRPr sz="3000" b="1" dirty="0">
              <a:solidFill>
                <a:schemeClr val="dk1"/>
              </a:solidFill>
            </a:endParaRPr>
          </a:p>
          <a:p>
            <a:pPr marL="0" lvl="0" indent="0" algn="l" rtl="0">
              <a:spcBef>
                <a:spcPts val="0"/>
              </a:spcBef>
              <a:spcAft>
                <a:spcPts val="0"/>
              </a:spcAft>
              <a:buNone/>
            </a:pPr>
            <a:r>
              <a:rPr lang="en-US" sz="3000" b="1" dirty="0" err="1">
                <a:solidFill>
                  <a:schemeClr val="dk1"/>
                </a:solidFill>
              </a:rPr>
              <a:t>Menekan</a:t>
            </a:r>
            <a:r>
              <a:rPr lang="en-US" sz="3000" b="1" dirty="0">
                <a:solidFill>
                  <a:schemeClr val="dk1"/>
                </a:solidFill>
              </a:rPr>
              <a:t> </a:t>
            </a:r>
            <a:r>
              <a:rPr lang="en-US" sz="3000" b="1" dirty="0" err="1">
                <a:solidFill>
                  <a:schemeClr val="dk1"/>
                </a:solidFill>
              </a:rPr>
              <a:t>biaya</a:t>
            </a:r>
            <a:r>
              <a:rPr lang="en-US" sz="3000" b="1" dirty="0">
                <a:solidFill>
                  <a:schemeClr val="dk1"/>
                </a:solidFill>
              </a:rPr>
              <a:t> (cost efficiency)</a:t>
            </a:r>
            <a:r>
              <a:rPr lang="en-US" sz="3000" dirty="0">
                <a:solidFill>
                  <a:schemeClr val="dk1"/>
                </a:solidFill>
              </a:rPr>
              <a:t/>
            </a:r>
            <a:br>
              <a:rPr lang="en-US" sz="3000" dirty="0">
                <a:solidFill>
                  <a:schemeClr val="dk1"/>
                </a:solidFill>
              </a:rPr>
            </a:br>
            <a:r>
              <a:rPr lang="en-US" sz="3000" dirty="0">
                <a:solidFill>
                  <a:schemeClr val="dk1"/>
                </a:solidFill>
              </a:rPr>
              <a:t/>
            </a:r>
            <a:br>
              <a:rPr lang="en-US" sz="3000" dirty="0">
                <a:solidFill>
                  <a:schemeClr val="dk1"/>
                </a:solidFill>
              </a:rPr>
            </a:br>
            <a:endParaRPr sz="3000" dirty="0">
              <a:solidFill>
                <a:schemeClr val="dk1"/>
              </a:solidFill>
            </a:endParaRPr>
          </a:p>
        </p:txBody>
      </p:sp>
      <p:sp>
        <p:nvSpPr>
          <p:cNvPr id="512" name="Google Shape;512;p31"/>
          <p:cNvSpPr/>
          <p:nvPr/>
        </p:nvSpPr>
        <p:spPr>
          <a:xfrm>
            <a:off x="252450" y="2924875"/>
            <a:ext cx="1756500" cy="17349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13" name="Google Shape;513;p31"/>
          <p:cNvSpPr/>
          <p:nvPr/>
        </p:nvSpPr>
        <p:spPr>
          <a:xfrm>
            <a:off x="441300" y="3023425"/>
            <a:ext cx="1378800" cy="1385400"/>
          </a:xfrm>
          <a:prstGeom prst="star5">
            <a:avLst>
              <a:gd name="adj" fmla="val 19098"/>
              <a:gd name="hf" fmla="val 105146"/>
              <a:gd name="vf" fmla="val 110557"/>
            </a:avLst>
          </a:prstGeom>
          <a:solidFill>
            <a:srgbClr val="3C7F7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BED"/>
        </a:solidFill>
        <a:effectLst/>
      </p:bgPr>
    </p:bg>
    <p:spTree>
      <p:nvGrpSpPr>
        <p:cNvPr id="1" name="Shape 517"/>
        <p:cNvGrpSpPr/>
        <p:nvPr/>
      </p:nvGrpSpPr>
      <p:grpSpPr>
        <a:xfrm>
          <a:off x="0" y="0"/>
          <a:ext cx="0" cy="0"/>
          <a:chOff x="0" y="0"/>
          <a:chExt cx="0" cy="0"/>
        </a:xfrm>
      </p:grpSpPr>
      <p:sp>
        <p:nvSpPr>
          <p:cNvPr id="518" name="Google Shape;518;p32"/>
          <p:cNvSpPr txBox="1">
            <a:spLocks noGrp="1"/>
          </p:cNvSpPr>
          <p:nvPr>
            <p:ph type="title"/>
          </p:nvPr>
        </p:nvSpPr>
        <p:spPr>
          <a:xfrm>
            <a:off x="5330550" y="492975"/>
            <a:ext cx="76269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5500">
                <a:solidFill>
                  <a:srgbClr val="992800"/>
                </a:solidFill>
                <a:latin typeface="Ultra"/>
                <a:ea typeface="Ultra"/>
                <a:cs typeface="Ultra"/>
                <a:sym typeface="Ultra"/>
              </a:rPr>
              <a:t>Modeling Result</a:t>
            </a:r>
            <a:endParaRPr sz="5500">
              <a:solidFill>
                <a:srgbClr val="992800"/>
              </a:solidFill>
              <a:latin typeface="Ultra"/>
              <a:ea typeface="Ultra"/>
              <a:cs typeface="Ultra"/>
              <a:sym typeface="Ultra"/>
            </a:endParaRPr>
          </a:p>
        </p:txBody>
      </p:sp>
      <p:graphicFrame>
        <p:nvGraphicFramePr>
          <p:cNvPr id="519" name="Google Shape;519;p32"/>
          <p:cNvGraphicFramePr/>
          <p:nvPr>
            <p:extLst>
              <p:ext uri="{D42A27DB-BD31-4B8C-83A1-F6EECF244321}">
                <p14:modId xmlns:p14="http://schemas.microsoft.com/office/powerpoint/2010/main" val="2615117628"/>
              </p:ext>
            </p:extLst>
          </p:nvPr>
        </p:nvGraphicFramePr>
        <p:xfrm>
          <a:off x="252462" y="1868800"/>
          <a:ext cx="17774280" cy="7871070"/>
        </p:xfrm>
        <a:graphic>
          <a:graphicData uri="http://schemas.openxmlformats.org/drawingml/2006/table">
            <a:tbl>
              <a:tblPr>
                <a:noFill/>
                <a:tableStyleId>{C4207997-4684-4B42-9324-99A82F962B08}</a:tableStyleId>
              </a:tblPr>
              <a:tblGrid>
                <a:gridCol w="2817309"/>
                <a:gridCol w="2090058"/>
                <a:gridCol w="2155371"/>
                <a:gridCol w="2111829"/>
                <a:gridCol w="2046514"/>
                <a:gridCol w="1999145"/>
                <a:gridCol w="2277027"/>
                <a:gridCol w="2277027"/>
              </a:tblGrid>
              <a:tr h="1013050">
                <a:tc>
                  <a:txBody>
                    <a:bodyPr/>
                    <a:lstStyle/>
                    <a:p>
                      <a:pPr marL="0" lvl="0" indent="0" algn="ctr" rtl="0">
                        <a:spcBef>
                          <a:spcPts val="0"/>
                        </a:spcBef>
                        <a:spcAft>
                          <a:spcPts val="0"/>
                        </a:spcAft>
                        <a:buNone/>
                      </a:pPr>
                      <a:r>
                        <a:rPr lang="en-US" sz="2600" b="1" dirty="0">
                          <a:solidFill>
                            <a:srgbClr val="3C7F72"/>
                          </a:solidFill>
                        </a:rPr>
                        <a:t>Model</a:t>
                      </a:r>
                      <a:endParaRPr sz="2600" b="1" dirty="0">
                        <a:solidFill>
                          <a:srgbClr val="3C7F72"/>
                        </a:solidFill>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AF00"/>
                    </a:solidFill>
                  </a:tcPr>
                </a:tc>
                <a:tc>
                  <a:txBody>
                    <a:bodyPr/>
                    <a:lstStyle/>
                    <a:p>
                      <a:pPr marL="0" lvl="0" indent="0" algn="ctr" rtl="0">
                        <a:spcBef>
                          <a:spcPts val="0"/>
                        </a:spcBef>
                        <a:spcAft>
                          <a:spcPts val="0"/>
                        </a:spcAft>
                        <a:buNone/>
                      </a:pPr>
                      <a:r>
                        <a:rPr lang="en-US" sz="2600" b="1" dirty="0" err="1">
                          <a:solidFill>
                            <a:srgbClr val="3C7F72"/>
                          </a:solidFill>
                        </a:rPr>
                        <a:t>Acc</a:t>
                      </a:r>
                      <a:endParaRPr sz="2600" b="1" dirty="0">
                        <a:solidFill>
                          <a:srgbClr val="3C7F72"/>
                        </a:solidFill>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AF00"/>
                    </a:solidFill>
                  </a:tcPr>
                </a:tc>
                <a:tc>
                  <a:txBody>
                    <a:bodyPr/>
                    <a:lstStyle/>
                    <a:p>
                      <a:pPr marL="0" lvl="0" indent="0" algn="ctr" rtl="0">
                        <a:spcBef>
                          <a:spcPts val="0"/>
                        </a:spcBef>
                        <a:spcAft>
                          <a:spcPts val="0"/>
                        </a:spcAft>
                        <a:buNone/>
                      </a:pPr>
                      <a:r>
                        <a:rPr lang="en-US" sz="2600" b="1" dirty="0" err="1">
                          <a:solidFill>
                            <a:srgbClr val="3C7F72"/>
                          </a:solidFill>
                        </a:rPr>
                        <a:t>Prec</a:t>
                      </a:r>
                      <a:endParaRPr sz="2600" b="1" dirty="0">
                        <a:solidFill>
                          <a:srgbClr val="3C7F72"/>
                        </a:solidFill>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AF00"/>
                    </a:solidFill>
                  </a:tcPr>
                </a:tc>
                <a:tc>
                  <a:txBody>
                    <a:bodyPr/>
                    <a:lstStyle/>
                    <a:p>
                      <a:pPr marL="0" lvl="0" indent="0" algn="ctr" rtl="0">
                        <a:spcBef>
                          <a:spcPts val="0"/>
                        </a:spcBef>
                        <a:spcAft>
                          <a:spcPts val="0"/>
                        </a:spcAft>
                        <a:buNone/>
                      </a:pPr>
                      <a:r>
                        <a:rPr lang="en-US" sz="2600" b="1" dirty="0">
                          <a:solidFill>
                            <a:srgbClr val="3C7F72"/>
                          </a:solidFill>
                        </a:rPr>
                        <a:t>Recall</a:t>
                      </a:r>
                      <a:endParaRPr sz="2600" b="1" dirty="0">
                        <a:solidFill>
                          <a:srgbClr val="3C7F72"/>
                        </a:solidFill>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AF00"/>
                    </a:solidFill>
                  </a:tcPr>
                </a:tc>
                <a:tc>
                  <a:txBody>
                    <a:bodyPr/>
                    <a:lstStyle/>
                    <a:p>
                      <a:pPr marL="0" lvl="0" indent="0" algn="ctr" rtl="0">
                        <a:spcBef>
                          <a:spcPts val="0"/>
                        </a:spcBef>
                        <a:spcAft>
                          <a:spcPts val="0"/>
                        </a:spcAft>
                        <a:buNone/>
                      </a:pPr>
                      <a:r>
                        <a:rPr lang="en-US" sz="2600" b="1" dirty="0">
                          <a:solidFill>
                            <a:srgbClr val="3C7F72"/>
                          </a:solidFill>
                        </a:rPr>
                        <a:t>F1</a:t>
                      </a:r>
                      <a:endParaRPr sz="2600" b="1" dirty="0">
                        <a:solidFill>
                          <a:srgbClr val="3C7F72"/>
                        </a:solidFill>
                      </a:endParaRPr>
                    </a:p>
                  </a:txBody>
                  <a:tcPr marL="91425" marR="91425" marT="91425" marB="91425" anchor="ctr">
                    <a:lnL w="9525" cap="flat" cmpd="sng">
                      <a:solidFill>
                        <a:srgbClr val="666666"/>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AF00"/>
                    </a:solidFill>
                  </a:tcPr>
                </a:tc>
                <a:tc>
                  <a:txBody>
                    <a:bodyPr/>
                    <a:lstStyle/>
                    <a:p>
                      <a:pPr marL="0" lvl="0" indent="0" algn="ctr" rtl="0">
                        <a:spcBef>
                          <a:spcPts val="0"/>
                        </a:spcBef>
                        <a:spcAft>
                          <a:spcPts val="0"/>
                        </a:spcAft>
                        <a:buNone/>
                      </a:pPr>
                      <a:r>
                        <a:rPr sz="2600" b="1" dirty="0" smtClean="0">
                          <a:solidFill>
                            <a:srgbClr val="3C7F72"/>
                          </a:solidFill>
                        </a:rPr>
                        <a:t>ROC_AUC</a:t>
                      </a:r>
                      <a:endParaRPr sz="2600" b="1" dirty="0">
                        <a:solidFill>
                          <a:srgbClr val="3C7F72"/>
                        </a:solidFill>
                      </a:endParaRPr>
                    </a:p>
                  </a:txBody>
                  <a:tcPr marL="91425" marR="91425" marT="91425" marB="91425" anchor="ctr">
                    <a:lnL w="12700" cap="flat" cmpd="sng" algn="ctr">
                      <a:solidFill>
                        <a:schemeClr val="tx1"/>
                      </a:solidFill>
                      <a:prstDash val="solid"/>
                      <a:round/>
                      <a:headEnd type="none" w="med" len="med"/>
                      <a:tailEnd type="none" w="med" len="med"/>
                    </a:lnL>
                    <a:lnR w="9525" cap="flat" cmpd="sng">
                      <a:solidFill>
                        <a:srgbClr val="666666"/>
                      </a:solidFill>
                      <a:prstDash val="solid"/>
                      <a:round/>
                      <a:headEnd type="none" w="sm" len="sm"/>
                      <a:tailEnd type="none" w="sm" len="sm"/>
                    </a:lnR>
                    <a:lnT w="9525" cap="flat" cmpd="sng" algn="ctr">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solidFill>
                      <a:srgbClr val="FFAF00"/>
                    </a:solidFill>
                  </a:tcPr>
                </a:tc>
                <a:tc>
                  <a:txBody>
                    <a:bodyPr/>
                    <a:lstStyle/>
                    <a:p>
                      <a:pPr marL="0" lvl="0" indent="0" algn="ctr" rtl="0">
                        <a:spcBef>
                          <a:spcPts val="0"/>
                        </a:spcBef>
                        <a:spcAft>
                          <a:spcPts val="0"/>
                        </a:spcAft>
                        <a:buNone/>
                      </a:pPr>
                      <a:r>
                        <a:rPr lang="en-US" sz="2600" b="1" dirty="0">
                          <a:solidFill>
                            <a:srgbClr val="3C7F72"/>
                          </a:solidFill>
                        </a:rPr>
                        <a:t>CV </a:t>
                      </a:r>
                      <a:r>
                        <a:rPr lang="id-ID" sz="2600" b="1" dirty="0" smtClean="0">
                          <a:solidFill>
                            <a:srgbClr val="3C7F72"/>
                          </a:solidFill>
                        </a:rPr>
                        <a:t>ROU_AUC</a:t>
                      </a:r>
                      <a:endParaRPr sz="2600" b="1" dirty="0">
                        <a:solidFill>
                          <a:srgbClr val="3C7F72"/>
                        </a:solidFill>
                      </a:endParaRPr>
                    </a:p>
                    <a:p>
                      <a:pPr marL="0" lvl="0" indent="0" algn="ctr" rtl="0">
                        <a:spcBef>
                          <a:spcPts val="0"/>
                        </a:spcBef>
                        <a:spcAft>
                          <a:spcPts val="0"/>
                        </a:spcAft>
                        <a:buNone/>
                      </a:pPr>
                      <a:r>
                        <a:rPr lang="en-US" sz="2600" b="1" dirty="0">
                          <a:solidFill>
                            <a:srgbClr val="3C7F72"/>
                          </a:solidFill>
                        </a:rPr>
                        <a:t>Train</a:t>
                      </a:r>
                      <a:endParaRPr sz="2600" b="1" dirty="0">
                        <a:solidFill>
                          <a:srgbClr val="3C7F72"/>
                        </a:solidFill>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AF00"/>
                    </a:solidFill>
                  </a:tcPr>
                </a:tc>
                <a:tc>
                  <a:txBody>
                    <a:bodyPr/>
                    <a:lstStyle/>
                    <a:p>
                      <a:pPr marL="0" lvl="0" indent="0" algn="ctr" rtl="0">
                        <a:spcBef>
                          <a:spcPts val="0"/>
                        </a:spcBef>
                        <a:spcAft>
                          <a:spcPts val="0"/>
                        </a:spcAft>
                        <a:buNone/>
                      </a:pPr>
                      <a:r>
                        <a:rPr lang="en-US" sz="2600" b="1" dirty="0">
                          <a:solidFill>
                            <a:srgbClr val="3C7F72"/>
                          </a:solidFill>
                        </a:rPr>
                        <a:t>CV </a:t>
                      </a:r>
                      <a:r>
                        <a:rPr lang="id-ID" sz="2600" b="1" dirty="0" smtClean="0">
                          <a:solidFill>
                            <a:srgbClr val="3C7F72"/>
                          </a:solidFill>
                        </a:rPr>
                        <a:t>ROU_AUC</a:t>
                      </a:r>
                      <a:endParaRPr sz="2600" b="1" dirty="0">
                        <a:solidFill>
                          <a:srgbClr val="3C7F72"/>
                        </a:solidFill>
                      </a:endParaRPr>
                    </a:p>
                    <a:p>
                      <a:pPr marL="0" lvl="0" indent="0" algn="ctr" rtl="0">
                        <a:spcBef>
                          <a:spcPts val="0"/>
                        </a:spcBef>
                        <a:spcAft>
                          <a:spcPts val="0"/>
                        </a:spcAft>
                        <a:buNone/>
                      </a:pPr>
                      <a:r>
                        <a:rPr lang="en-US" sz="2600" b="1" dirty="0">
                          <a:solidFill>
                            <a:srgbClr val="3C7F72"/>
                          </a:solidFill>
                        </a:rPr>
                        <a:t>Test</a:t>
                      </a:r>
                      <a:endParaRPr sz="2600" b="1" dirty="0">
                        <a:solidFill>
                          <a:srgbClr val="3C7F72"/>
                        </a:solidFill>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AF00"/>
                    </a:solidFill>
                  </a:tcPr>
                </a:tc>
              </a:tr>
              <a:tr h="1299900">
                <a:tc>
                  <a:txBody>
                    <a:bodyPr/>
                    <a:lstStyle/>
                    <a:p>
                      <a:pPr marL="457200" lvl="0" indent="0" algn="l" rtl="0">
                        <a:spcBef>
                          <a:spcPts val="0"/>
                        </a:spcBef>
                        <a:spcAft>
                          <a:spcPts val="0"/>
                        </a:spcAft>
                        <a:buNone/>
                      </a:pPr>
                      <a:r>
                        <a:rPr lang="en-US" sz="2400"/>
                        <a:t>Logistic Regression</a:t>
                      </a:r>
                      <a:endParaRPr sz="240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US" sz="2400" dirty="0" smtClean="0"/>
                        <a:t>0.8</a:t>
                      </a:r>
                      <a:r>
                        <a:rPr lang="id-ID" sz="2400" dirty="0" smtClean="0"/>
                        <a:t>3</a:t>
                      </a:r>
                      <a:endParaRPr sz="2400" dirty="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US" sz="2400" dirty="0" smtClean="0"/>
                        <a:t>0.8</a:t>
                      </a:r>
                      <a:r>
                        <a:rPr lang="id-ID" sz="2400" dirty="0" smtClean="0"/>
                        <a:t>3</a:t>
                      </a:r>
                      <a:endParaRPr sz="2400" dirty="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US" sz="2400" dirty="0" smtClean="0"/>
                        <a:t>0.8</a:t>
                      </a:r>
                      <a:r>
                        <a:rPr lang="id-ID" sz="2400" dirty="0" smtClean="0"/>
                        <a:t>4</a:t>
                      </a:r>
                      <a:endParaRPr sz="2400" dirty="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US" sz="2400" dirty="0" smtClean="0"/>
                        <a:t>0.8</a:t>
                      </a:r>
                      <a:r>
                        <a:rPr lang="id-ID" sz="2400" dirty="0" smtClean="0"/>
                        <a:t>3</a:t>
                      </a:r>
                      <a:endParaRPr sz="2400" dirty="0"/>
                    </a:p>
                  </a:txBody>
                  <a:tcPr marL="91425" marR="91425" marT="91425" marB="91425" anchor="ctr">
                    <a:lnL w="9525" cap="flat" cmpd="sng">
                      <a:solidFill>
                        <a:srgbClr val="666666"/>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sz="2400" dirty="0" smtClean="0"/>
                        <a:t>0.90</a:t>
                      </a:r>
                      <a:endParaRPr sz="2400" dirty="0"/>
                    </a:p>
                  </a:txBody>
                  <a:tcPr marL="91425" marR="91425" marT="91425" marB="91425" anchor="ctr">
                    <a:lnL w="12700" cap="flat" cmpd="sng" algn="ctr">
                      <a:solidFill>
                        <a:schemeClr val="tx1"/>
                      </a:solidFill>
                      <a:prstDash val="solid"/>
                      <a:round/>
                      <a:headEnd type="none" w="med" len="med"/>
                      <a:tailEnd type="none" w="med" len="med"/>
                    </a:lnL>
                    <a:lnR w="9525" cap="flat" cmpd="sng">
                      <a:solidFill>
                        <a:srgbClr val="666666"/>
                      </a:solidFill>
                      <a:prstDash val="solid"/>
                      <a:round/>
                      <a:headEnd type="none" w="sm" len="sm"/>
                      <a:tailEnd type="none" w="sm" len="sm"/>
                    </a:lnR>
                    <a:lnT w="9525" cap="flat" cmpd="sng" algn="ctr">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id-ID" sz="2400" dirty="0" smtClean="0"/>
                        <a:t>0.60</a:t>
                      </a:r>
                      <a:endParaRPr sz="2400" dirty="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US" sz="2400" dirty="0" smtClean="0"/>
                        <a:t>0.</a:t>
                      </a:r>
                      <a:r>
                        <a:rPr lang="id-ID" sz="2400" dirty="0" smtClean="0"/>
                        <a:t>60</a:t>
                      </a:r>
                      <a:endParaRPr sz="2400" dirty="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r>
              <a:tr h="1299900">
                <a:tc>
                  <a:txBody>
                    <a:bodyPr/>
                    <a:lstStyle/>
                    <a:p>
                      <a:pPr marL="457200" lvl="0" indent="0" algn="l" rtl="0">
                        <a:spcBef>
                          <a:spcPts val="0"/>
                        </a:spcBef>
                        <a:spcAft>
                          <a:spcPts val="0"/>
                        </a:spcAft>
                        <a:buClr>
                          <a:schemeClr val="dk1"/>
                        </a:buClr>
                        <a:buSzPts val="1100"/>
                        <a:buFont typeface="Arial"/>
                        <a:buNone/>
                      </a:pPr>
                      <a:r>
                        <a:rPr lang="en-US" sz="2400">
                          <a:solidFill>
                            <a:schemeClr val="dk1"/>
                          </a:solidFill>
                        </a:rPr>
                        <a:t>Decision Tree</a:t>
                      </a:r>
                      <a:endParaRPr sz="240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US" sz="2400"/>
                        <a:t>1.00</a:t>
                      </a:r>
                      <a:endParaRPr sz="240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US" sz="2400"/>
                        <a:t>1.00</a:t>
                      </a:r>
                      <a:endParaRPr sz="240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US" sz="2400"/>
                        <a:t>1.00</a:t>
                      </a:r>
                      <a:endParaRPr sz="240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US" sz="2400"/>
                        <a:t>1.00</a:t>
                      </a:r>
                      <a:endParaRPr sz="2400"/>
                    </a:p>
                  </a:txBody>
                  <a:tcPr marL="91425" marR="91425" marT="91425" marB="91425" anchor="ctr">
                    <a:lnL w="9525" cap="flat" cmpd="sng">
                      <a:solidFill>
                        <a:srgbClr val="666666"/>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sz="2400" dirty="0" smtClean="0"/>
                        <a:t>1.00</a:t>
                      </a:r>
                      <a:endParaRPr sz="2400" dirty="0"/>
                    </a:p>
                  </a:txBody>
                  <a:tcPr marL="91425" marR="91425" marT="91425" marB="91425" anchor="ctr">
                    <a:lnL w="12700" cap="flat" cmpd="sng" algn="ctr">
                      <a:solidFill>
                        <a:schemeClr val="tx1"/>
                      </a:solidFill>
                      <a:prstDash val="solid"/>
                      <a:round/>
                      <a:headEnd type="none" w="med" len="med"/>
                      <a:tailEnd type="none" w="med" len="med"/>
                    </a:lnL>
                    <a:lnR w="9525" cap="flat" cmpd="sng">
                      <a:solidFill>
                        <a:srgbClr val="666666"/>
                      </a:solidFill>
                      <a:prstDash val="solid"/>
                      <a:round/>
                      <a:headEnd type="none" w="sm" len="sm"/>
                      <a:tailEnd type="none" w="sm" len="sm"/>
                    </a:lnR>
                    <a:lnT w="9525" cap="flat" cmpd="sng" algn="ctr">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US" sz="2400"/>
                        <a:t>1.00</a:t>
                      </a:r>
                      <a:endParaRPr sz="240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US" sz="2400" dirty="0" smtClean="0"/>
                        <a:t>0.</a:t>
                      </a:r>
                      <a:r>
                        <a:rPr lang="id-ID" sz="2400" dirty="0" smtClean="0"/>
                        <a:t>60</a:t>
                      </a:r>
                      <a:endParaRPr sz="2400" dirty="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r>
              <a:tr h="1299900">
                <a:tc>
                  <a:txBody>
                    <a:bodyPr/>
                    <a:lstStyle/>
                    <a:p>
                      <a:pPr marL="457200" lvl="0" indent="0" algn="l" rtl="0">
                        <a:spcBef>
                          <a:spcPts val="0"/>
                        </a:spcBef>
                        <a:spcAft>
                          <a:spcPts val="0"/>
                        </a:spcAft>
                        <a:buClr>
                          <a:schemeClr val="dk1"/>
                        </a:buClr>
                        <a:buSzPts val="1100"/>
                        <a:buFont typeface="Arial"/>
                        <a:buNone/>
                      </a:pPr>
                      <a:r>
                        <a:rPr lang="en-US" sz="2400">
                          <a:solidFill>
                            <a:schemeClr val="dk1"/>
                          </a:solidFill>
                        </a:rPr>
                        <a:t>Random Forest</a:t>
                      </a:r>
                      <a:endParaRPr sz="240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US" sz="2400" dirty="0"/>
                        <a:t>1.00</a:t>
                      </a:r>
                      <a:endParaRPr sz="2400" dirty="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US" sz="2400"/>
                        <a:t>1.00</a:t>
                      </a:r>
                      <a:endParaRPr sz="240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US" sz="2400"/>
                        <a:t>1.00</a:t>
                      </a:r>
                      <a:endParaRPr sz="240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US" sz="2400"/>
                        <a:t>1.00</a:t>
                      </a:r>
                      <a:endParaRPr sz="2400"/>
                    </a:p>
                  </a:txBody>
                  <a:tcPr marL="91425" marR="91425" marT="91425" marB="91425" anchor="ctr">
                    <a:lnL w="9525" cap="flat" cmpd="sng">
                      <a:solidFill>
                        <a:srgbClr val="666666"/>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sz="2400" dirty="0" smtClean="0"/>
                        <a:t>1.00</a:t>
                      </a:r>
                      <a:endParaRPr sz="2400" dirty="0"/>
                    </a:p>
                  </a:txBody>
                  <a:tcPr marL="91425" marR="91425" marT="91425" marB="91425" anchor="ctr">
                    <a:lnL w="12700" cap="flat" cmpd="sng" algn="ctr">
                      <a:solidFill>
                        <a:schemeClr val="tx1"/>
                      </a:solidFill>
                      <a:prstDash val="solid"/>
                      <a:round/>
                      <a:headEnd type="none" w="med" len="med"/>
                      <a:tailEnd type="none" w="med" len="med"/>
                    </a:lnL>
                    <a:lnR w="9525" cap="flat" cmpd="sng">
                      <a:solidFill>
                        <a:srgbClr val="666666"/>
                      </a:solidFill>
                      <a:prstDash val="solid"/>
                      <a:round/>
                      <a:headEnd type="none" w="sm" len="sm"/>
                      <a:tailEnd type="none" w="sm" len="sm"/>
                    </a:lnR>
                    <a:lnT w="9525" cap="flat" cmpd="sng" algn="ctr">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US" sz="2400"/>
                        <a:t>0.99</a:t>
                      </a:r>
                      <a:endParaRPr sz="240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US" sz="2400" dirty="0" smtClean="0"/>
                        <a:t>0.</a:t>
                      </a:r>
                      <a:r>
                        <a:rPr lang="id-ID" sz="2400" dirty="0" smtClean="0"/>
                        <a:t>61</a:t>
                      </a:r>
                      <a:endParaRPr sz="2400" dirty="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r>
              <a:tr h="1299900">
                <a:tc>
                  <a:txBody>
                    <a:bodyPr/>
                    <a:lstStyle/>
                    <a:p>
                      <a:pPr marL="457200" lvl="0" indent="0" algn="l" rtl="0">
                        <a:spcBef>
                          <a:spcPts val="0"/>
                        </a:spcBef>
                        <a:spcAft>
                          <a:spcPts val="0"/>
                        </a:spcAft>
                        <a:buClr>
                          <a:schemeClr val="dk1"/>
                        </a:buClr>
                        <a:buSzPts val="1100"/>
                        <a:buFont typeface="Arial"/>
                        <a:buNone/>
                      </a:pPr>
                      <a:r>
                        <a:rPr lang="en-US" sz="2400" b="0" dirty="0" err="1">
                          <a:solidFill>
                            <a:schemeClr val="dk1"/>
                          </a:solidFill>
                        </a:rPr>
                        <a:t>XGBoost</a:t>
                      </a:r>
                      <a:r>
                        <a:rPr lang="en-US" sz="2400" b="0" dirty="0">
                          <a:solidFill>
                            <a:schemeClr val="dk1"/>
                          </a:solidFill>
                        </a:rPr>
                        <a:t> Classifier</a:t>
                      </a:r>
                      <a:endParaRPr sz="2400" b="0" dirty="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noFill/>
                  </a:tcPr>
                </a:tc>
                <a:tc>
                  <a:txBody>
                    <a:bodyPr/>
                    <a:lstStyle/>
                    <a:p>
                      <a:pPr marL="0" lvl="0" indent="0" algn="ctr" rtl="0">
                        <a:spcBef>
                          <a:spcPts val="0"/>
                        </a:spcBef>
                        <a:spcAft>
                          <a:spcPts val="0"/>
                        </a:spcAft>
                        <a:buNone/>
                      </a:pPr>
                      <a:r>
                        <a:rPr lang="en-US" sz="2400" b="0" dirty="0" smtClean="0"/>
                        <a:t>0.9</a:t>
                      </a:r>
                      <a:r>
                        <a:rPr lang="id-ID" sz="2400" b="0" dirty="0" smtClean="0"/>
                        <a:t>5</a:t>
                      </a:r>
                      <a:endParaRPr sz="2400" b="0" dirty="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noFill/>
                  </a:tcPr>
                </a:tc>
                <a:tc>
                  <a:txBody>
                    <a:bodyPr/>
                    <a:lstStyle/>
                    <a:p>
                      <a:pPr marL="0" lvl="0" indent="0" algn="ctr" rtl="0">
                        <a:spcBef>
                          <a:spcPts val="0"/>
                        </a:spcBef>
                        <a:spcAft>
                          <a:spcPts val="0"/>
                        </a:spcAft>
                        <a:buNone/>
                      </a:pPr>
                      <a:r>
                        <a:rPr lang="en-US" sz="2400" b="0" dirty="0" smtClean="0"/>
                        <a:t>0.9</a:t>
                      </a:r>
                      <a:r>
                        <a:rPr lang="id-ID" sz="2400" b="0" dirty="0" smtClean="0"/>
                        <a:t>6</a:t>
                      </a:r>
                      <a:endParaRPr sz="2400" b="0" dirty="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noFill/>
                  </a:tcPr>
                </a:tc>
                <a:tc>
                  <a:txBody>
                    <a:bodyPr/>
                    <a:lstStyle/>
                    <a:p>
                      <a:pPr marL="0" lvl="0" indent="0" algn="ctr" rtl="0">
                        <a:spcBef>
                          <a:spcPts val="0"/>
                        </a:spcBef>
                        <a:spcAft>
                          <a:spcPts val="0"/>
                        </a:spcAft>
                        <a:buNone/>
                      </a:pPr>
                      <a:r>
                        <a:rPr lang="en-US" sz="2400" b="0" dirty="0" smtClean="0"/>
                        <a:t>0.9</a:t>
                      </a:r>
                      <a:r>
                        <a:rPr lang="id-ID" sz="2400" b="0" dirty="0" smtClean="0"/>
                        <a:t>5</a:t>
                      </a:r>
                      <a:endParaRPr sz="2400" b="0" dirty="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noFill/>
                  </a:tcPr>
                </a:tc>
                <a:tc>
                  <a:txBody>
                    <a:bodyPr/>
                    <a:lstStyle/>
                    <a:p>
                      <a:pPr marL="0" lvl="0" indent="0" algn="ctr" rtl="0">
                        <a:spcBef>
                          <a:spcPts val="0"/>
                        </a:spcBef>
                        <a:spcAft>
                          <a:spcPts val="0"/>
                        </a:spcAft>
                        <a:buNone/>
                      </a:pPr>
                      <a:r>
                        <a:rPr lang="en-US" sz="2400" b="0" dirty="0" smtClean="0"/>
                        <a:t>0.9</a:t>
                      </a:r>
                      <a:r>
                        <a:rPr lang="id-ID" sz="2400" b="0" dirty="0" smtClean="0"/>
                        <a:t>5</a:t>
                      </a:r>
                      <a:endParaRPr sz="2400" b="0" dirty="0"/>
                    </a:p>
                  </a:txBody>
                  <a:tcPr marL="91425" marR="91425" marT="91425" marB="91425" anchor="ctr">
                    <a:lnL w="9525" cap="flat" cmpd="sng">
                      <a:solidFill>
                        <a:srgbClr val="666666"/>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noFill/>
                  </a:tcPr>
                </a:tc>
                <a:tc>
                  <a:txBody>
                    <a:bodyPr/>
                    <a:lstStyle/>
                    <a:p>
                      <a:pPr marL="0" lvl="0" indent="0" algn="ctr" rtl="0">
                        <a:spcBef>
                          <a:spcPts val="0"/>
                        </a:spcBef>
                        <a:spcAft>
                          <a:spcPts val="0"/>
                        </a:spcAft>
                        <a:buNone/>
                      </a:pPr>
                      <a:r>
                        <a:rPr sz="2400" b="0" dirty="0" smtClean="0"/>
                        <a:t>0.99</a:t>
                      </a:r>
                      <a:endParaRPr sz="2400" b="0" dirty="0"/>
                    </a:p>
                  </a:txBody>
                  <a:tcPr marL="91425" marR="91425" marT="91425" marB="91425" anchor="ctr">
                    <a:lnL w="12700" cap="flat" cmpd="sng" algn="ctr">
                      <a:solidFill>
                        <a:schemeClr val="tx1"/>
                      </a:solidFill>
                      <a:prstDash val="solid"/>
                      <a:round/>
                      <a:headEnd type="none" w="med" len="med"/>
                      <a:tailEnd type="none" w="med" len="med"/>
                    </a:lnL>
                    <a:lnR w="9525" cap="flat" cmpd="sng">
                      <a:solidFill>
                        <a:srgbClr val="666666"/>
                      </a:solidFill>
                      <a:prstDash val="solid"/>
                      <a:round/>
                      <a:headEnd type="none" w="sm" len="sm"/>
                      <a:tailEnd type="none" w="sm" len="sm"/>
                    </a:lnR>
                    <a:lnT w="9525" cap="flat" cmpd="sng" algn="ctr">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noFill/>
                  </a:tcPr>
                </a:tc>
                <a:tc>
                  <a:txBody>
                    <a:bodyPr/>
                    <a:lstStyle/>
                    <a:p>
                      <a:pPr marL="0" lvl="0" indent="0" algn="ctr" rtl="0">
                        <a:spcBef>
                          <a:spcPts val="0"/>
                        </a:spcBef>
                        <a:spcAft>
                          <a:spcPts val="0"/>
                        </a:spcAft>
                        <a:buNone/>
                      </a:pPr>
                      <a:r>
                        <a:rPr lang="en-US" sz="2400" b="0" dirty="0" smtClean="0"/>
                        <a:t>0.</a:t>
                      </a:r>
                      <a:r>
                        <a:rPr lang="id-ID" sz="2400" b="0" dirty="0" smtClean="0"/>
                        <a:t>78</a:t>
                      </a:r>
                      <a:endParaRPr sz="2400" b="0" dirty="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noFill/>
                  </a:tcPr>
                </a:tc>
                <a:tc>
                  <a:txBody>
                    <a:bodyPr/>
                    <a:lstStyle/>
                    <a:p>
                      <a:pPr marL="0" lvl="0" indent="0" algn="ctr" rtl="0">
                        <a:spcBef>
                          <a:spcPts val="0"/>
                        </a:spcBef>
                        <a:spcAft>
                          <a:spcPts val="0"/>
                        </a:spcAft>
                        <a:buNone/>
                      </a:pPr>
                      <a:r>
                        <a:rPr lang="en-US" sz="2400" b="0" dirty="0" smtClean="0"/>
                        <a:t>0.</a:t>
                      </a:r>
                      <a:r>
                        <a:rPr lang="id-ID" sz="2400" b="0" dirty="0" smtClean="0"/>
                        <a:t>62</a:t>
                      </a:r>
                      <a:endParaRPr sz="2400" b="0" dirty="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noFill/>
                  </a:tcPr>
                </a:tc>
              </a:tr>
              <a:tr h="1299900">
                <a:tc>
                  <a:txBody>
                    <a:bodyPr/>
                    <a:lstStyle/>
                    <a:p>
                      <a:pPr marL="457200" lvl="0" indent="0" algn="l" rtl="0">
                        <a:spcBef>
                          <a:spcPts val="0"/>
                        </a:spcBef>
                        <a:spcAft>
                          <a:spcPts val="0"/>
                        </a:spcAft>
                        <a:buNone/>
                      </a:pPr>
                      <a:r>
                        <a:rPr lang="en-US" sz="2400" b="1" dirty="0" err="1"/>
                        <a:t>AdaBoost</a:t>
                      </a:r>
                      <a:r>
                        <a:rPr lang="en-US" sz="2400" b="1" dirty="0"/>
                        <a:t> Classifier</a:t>
                      </a:r>
                      <a:endParaRPr sz="2400" b="1" dirty="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bg2">
                        <a:lumMod val="20000"/>
                        <a:lumOff val="80000"/>
                      </a:schemeClr>
                    </a:solidFill>
                  </a:tcPr>
                </a:tc>
                <a:tc>
                  <a:txBody>
                    <a:bodyPr/>
                    <a:lstStyle/>
                    <a:p>
                      <a:pPr marL="0" lvl="0" indent="0" algn="ctr" rtl="0">
                        <a:spcBef>
                          <a:spcPts val="0"/>
                        </a:spcBef>
                        <a:spcAft>
                          <a:spcPts val="0"/>
                        </a:spcAft>
                        <a:buNone/>
                      </a:pPr>
                      <a:r>
                        <a:rPr lang="en-US" sz="2400" b="1" dirty="0" smtClean="0"/>
                        <a:t>0.</a:t>
                      </a:r>
                      <a:r>
                        <a:rPr lang="id-ID" sz="2400" b="1" dirty="0" smtClean="0"/>
                        <a:t>88</a:t>
                      </a:r>
                      <a:endParaRPr sz="2400" b="1" dirty="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bg2">
                        <a:lumMod val="20000"/>
                        <a:lumOff val="80000"/>
                      </a:schemeClr>
                    </a:solidFill>
                  </a:tcPr>
                </a:tc>
                <a:tc>
                  <a:txBody>
                    <a:bodyPr/>
                    <a:lstStyle/>
                    <a:p>
                      <a:pPr marL="0" lvl="0" indent="0" algn="ctr" rtl="0">
                        <a:spcBef>
                          <a:spcPts val="0"/>
                        </a:spcBef>
                        <a:spcAft>
                          <a:spcPts val="0"/>
                        </a:spcAft>
                        <a:buNone/>
                      </a:pPr>
                      <a:r>
                        <a:rPr lang="en-US" sz="2400" b="1" dirty="0" smtClean="0"/>
                        <a:t>0.</a:t>
                      </a:r>
                      <a:r>
                        <a:rPr lang="id-ID" sz="2400" b="1" dirty="0" smtClean="0"/>
                        <a:t>89</a:t>
                      </a:r>
                      <a:endParaRPr sz="2400" b="1" dirty="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bg2">
                        <a:lumMod val="20000"/>
                        <a:lumOff val="80000"/>
                      </a:schemeClr>
                    </a:solidFill>
                  </a:tcPr>
                </a:tc>
                <a:tc>
                  <a:txBody>
                    <a:bodyPr/>
                    <a:lstStyle/>
                    <a:p>
                      <a:pPr marL="0" lvl="0" indent="0" algn="ctr" rtl="0">
                        <a:spcBef>
                          <a:spcPts val="0"/>
                        </a:spcBef>
                        <a:spcAft>
                          <a:spcPts val="0"/>
                        </a:spcAft>
                        <a:buNone/>
                      </a:pPr>
                      <a:r>
                        <a:rPr lang="en-US" sz="2400" b="1" dirty="0" smtClean="0">
                          <a:solidFill>
                            <a:schemeClr val="dk1"/>
                          </a:solidFill>
                        </a:rPr>
                        <a:t>0.</a:t>
                      </a:r>
                      <a:r>
                        <a:rPr lang="id-ID" sz="2400" b="1" dirty="0" smtClean="0">
                          <a:solidFill>
                            <a:schemeClr val="dk1"/>
                          </a:solidFill>
                        </a:rPr>
                        <a:t>88</a:t>
                      </a:r>
                      <a:endParaRPr sz="2400" b="1" dirty="0">
                        <a:solidFill>
                          <a:schemeClr val="dk1"/>
                        </a:solidFill>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bg2">
                        <a:lumMod val="20000"/>
                        <a:lumOff val="80000"/>
                      </a:schemeClr>
                    </a:solidFill>
                  </a:tcPr>
                </a:tc>
                <a:tc>
                  <a:txBody>
                    <a:bodyPr/>
                    <a:lstStyle/>
                    <a:p>
                      <a:pPr marL="0" lvl="0" indent="0" algn="ctr" rtl="0">
                        <a:spcBef>
                          <a:spcPts val="0"/>
                        </a:spcBef>
                        <a:spcAft>
                          <a:spcPts val="0"/>
                        </a:spcAft>
                        <a:buNone/>
                      </a:pPr>
                      <a:r>
                        <a:rPr lang="en-US" sz="2400" b="1" dirty="0" smtClean="0">
                          <a:solidFill>
                            <a:schemeClr val="dk1"/>
                          </a:solidFill>
                        </a:rPr>
                        <a:t>0.</a:t>
                      </a:r>
                      <a:r>
                        <a:rPr lang="id-ID" sz="2400" b="1" dirty="0" smtClean="0">
                          <a:solidFill>
                            <a:schemeClr val="dk1"/>
                          </a:solidFill>
                        </a:rPr>
                        <a:t>88</a:t>
                      </a:r>
                      <a:endParaRPr sz="2400" b="1" dirty="0">
                        <a:solidFill>
                          <a:schemeClr val="dk1"/>
                        </a:solidFill>
                      </a:endParaRPr>
                    </a:p>
                  </a:txBody>
                  <a:tcPr marL="91425" marR="91425" marT="91425" marB="91425" anchor="ctr">
                    <a:lnL w="9525" cap="flat" cmpd="sng">
                      <a:solidFill>
                        <a:srgbClr val="666666"/>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bg2">
                        <a:lumMod val="20000"/>
                        <a:lumOff val="80000"/>
                      </a:schemeClr>
                    </a:solidFill>
                  </a:tcPr>
                </a:tc>
                <a:tc>
                  <a:txBody>
                    <a:bodyPr/>
                    <a:lstStyle/>
                    <a:p>
                      <a:pPr marL="0" lvl="0" indent="0" algn="ctr" rtl="0">
                        <a:spcBef>
                          <a:spcPts val="0"/>
                        </a:spcBef>
                        <a:spcAft>
                          <a:spcPts val="0"/>
                        </a:spcAft>
                        <a:buNone/>
                      </a:pPr>
                      <a:r>
                        <a:rPr sz="2400" b="1" dirty="0" smtClean="0">
                          <a:solidFill>
                            <a:schemeClr val="dk1"/>
                          </a:solidFill>
                        </a:rPr>
                        <a:t>0.95</a:t>
                      </a:r>
                      <a:endParaRPr sz="2400" b="1" dirty="0">
                        <a:solidFill>
                          <a:schemeClr val="dk1"/>
                        </a:solidFill>
                      </a:endParaRPr>
                    </a:p>
                  </a:txBody>
                  <a:tcPr marL="91425" marR="91425" marT="91425" marB="91425" anchor="ctr">
                    <a:lnL w="12700" cap="flat" cmpd="sng" algn="ctr">
                      <a:solidFill>
                        <a:schemeClr val="tx1"/>
                      </a:solidFill>
                      <a:prstDash val="solid"/>
                      <a:round/>
                      <a:headEnd type="none" w="med" len="med"/>
                      <a:tailEnd type="none" w="med" len="med"/>
                    </a:lnL>
                    <a:lnR w="9525" cap="flat" cmpd="sng">
                      <a:solidFill>
                        <a:srgbClr val="666666"/>
                      </a:solidFill>
                      <a:prstDash val="solid"/>
                      <a:round/>
                      <a:headEnd type="none" w="sm" len="sm"/>
                      <a:tailEnd type="none" w="sm" len="sm"/>
                    </a:lnR>
                    <a:lnT w="9525" cap="flat" cmpd="sng" algn="ctr">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solidFill>
                      <a:schemeClr val="bg2">
                        <a:lumMod val="20000"/>
                        <a:lumOff val="80000"/>
                      </a:schemeClr>
                    </a:solidFill>
                  </a:tcPr>
                </a:tc>
                <a:tc>
                  <a:txBody>
                    <a:bodyPr/>
                    <a:lstStyle/>
                    <a:p>
                      <a:pPr marL="0" lvl="0" indent="0" algn="ctr" rtl="0">
                        <a:spcBef>
                          <a:spcPts val="0"/>
                        </a:spcBef>
                        <a:spcAft>
                          <a:spcPts val="0"/>
                        </a:spcAft>
                        <a:buNone/>
                      </a:pPr>
                      <a:r>
                        <a:rPr lang="en-US" sz="2400" b="1" dirty="0" smtClean="0">
                          <a:solidFill>
                            <a:schemeClr val="dk1"/>
                          </a:solidFill>
                        </a:rPr>
                        <a:t>0.</a:t>
                      </a:r>
                      <a:r>
                        <a:rPr lang="id-ID" sz="2400" b="1" dirty="0" smtClean="0">
                          <a:solidFill>
                            <a:schemeClr val="dk1"/>
                          </a:solidFill>
                        </a:rPr>
                        <a:t>66</a:t>
                      </a:r>
                      <a:endParaRPr sz="2400" b="1" dirty="0">
                        <a:solidFill>
                          <a:schemeClr val="dk1"/>
                        </a:solidFill>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bg2">
                        <a:lumMod val="20000"/>
                        <a:lumOff val="80000"/>
                      </a:schemeClr>
                    </a:solidFill>
                  </a:tcPr>
                </a:tc>
                <a:tc>
                  <a:txBody>
                    <a:bodyPr/>
                    <a:lstStyle/>
                    <a:p>
                      <a:pPr marL="0" lvl="0" indent="0" algn="ctr" rtl="0">
                        <a:spcBef>
                          <a:spcPts val="0"/>
                        </a:spcBef>
                        <a:spcAft>
                          <a:spcPts val="0"/>
                        </a:spcAft>
                        <a:buNone/>
                      </a:pPr>
                      <a:r>
                        <a:rPr lang="en-US" sz="2400" b="1" dirty="0" smtClean="0">
                          <a:solidFill>
                            <a:schemeClr val="dk1"/>
                          </a:solidFill>
                        </a:rPr>
                        <a:t>0.</a:t>
                      </a:r>
                      <a:r>
                        <a:rPr lang="id-ID" sz="2400" b="1" dirty="0" smtClean="0">
                          <a:solidFill>
                            <a:schemeClr val="dk1"/>
                          </a:solidFill>
                        </a:rPr>
                        <a:t>62</a:t>
                      </a:r>
                      <a:endParaRPr sz="2400" b="1" dirty="0">
                        <a:solidFill>
                          <a:schemeClr val="dk1"/>
                        </a:solidFill>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bg2">
                        <a:lumMod val="20000"/>
                        <a:lumOff val="80000"/>
                      </a:schemeClr>
                    </a:solidFill>
                  </a:tcPr>
                </a:tc>
              </a:tr>
            </a:tbl>
          </a:graphicData>
        </a:graphic>
      </p:graphicFrame>
      <p:grpSp>
        <p:nvGrpSpPr>
          <p:cNvPr id="520" name="Google Shape;520;p32"/>
          <p:cNvGrpSpPr/>
          <p:nvPr/>
        </p:nvGrpSpPr>
        <p:grpSpPr>
          <a:xfrm>
            <a:off x="492604" y="318426"/>
            <a:ext cx="1756504" cy="676457"/>
            <a:chOff x="0" y="0"/>
            <a:chExt cx="2342005" cy="901943"/>
          </a:xfrm>
        </p:grpSpPr>
        <p:sp>
          <p:nvSpPr>
            <p:cNvPr id="521" name="Google Shape;521;p32"/>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3">
                <a:alphaModFix/>
              </a:blip>
              <a:stretch>
                <a:fillRect l="-94976" t="-63005" r="-79086" b="-110195"/>
              </a:stretch>
            </a:blipFill>
            <a:ln>
              <a:noFill/>
            </a:ln>
          </p:spPr>
        </p:sp>
        <p:sp>
          <p:nvSpPr>
            <p:cNvPr id="522" name="Google Shape;522;p32"/>
            <p:cNvSpPr/>
            <p:nvPr/>
          </p:nvSpPr>
          <p:spPr>
            <a:xfrm>
              <a:off x="660841" y="297238"/>
              <a:ext cx="1681164" cy="307468"/>
            </a:xfrm>
            <a:custGeom>
              <a:avLst/>
              <a:gdLst/>
              <a:ahLst/>
              <a:cxnLst/>
              <a:rect l="l" t="t" r="r" b="b"/>
              <a:pathLst>
                <a:path w="1681164" h="307468" extrusionOk="0">
                  <a:moveTo>
                    <a:pt x="0" y="0"/>
                  </a:moveTo>
                  <a:lnTo>
                    <a:pt x="1681164" y="0"/>
                  </a:lnTo>
                  <a:lnTo>
                    <a:pt x="1681164" y="307467"/>
                  </a:lnTo>
                  <a:lnTo>
                    <a:pt x="0" y="307467"/>
                  </a:lnTo>
                  <a:lnTo>
                    <a:pt x="0" y="0"/>
                  </a:lnTo>
                  <a:close/>
                </a:path>
              </a:pathLst>
            </a:custGeom>
            <a:blipFill rotWithShape="1">
              <a:blip r:embed="rId3">
                <a:alphaModFix/>
              </a:blip>
              <a:stretch>
                <a:fillRect l="-25537" t="-483676" r="-21038" b="-217669"/>
              </a:stretch>
            </a:blipFill>
            <a:ln>
              <a:noFill/>
            </a:ln>
          </p:spPr>
        </p:sp>
      </p:grpSp>
      <p:sp>
        <p:nvSpPr>
          <p:cNvPr id="523" name="Google Shape;523;p32"/>
          <p:cNvSpPr txBox="1"/>
          <p:nvPr/>
        </p:nvSpPr>
        <p:spPr>
          <a:xfrm>
            <a:off x="252462" y="9773183"/>
            <a:ext cx="1942500" cy="33840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1D252D"/>
                </a:solidFill>
                <a:latin typeface="Arial"/>
                <a:ea typeface="Arial"/>
                <a:cs typeface="Arial"/>
                <a:sym typeface="Arial"/>
              </a:rPr>
              <a:t>Final Project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BED"/>
        </a:solidFill>
        <a:effectLst/>
      </p:bgPr>
    </p:bg>
    <p:spTree>
      <p:nvGrpSpPr>
        <p:cNvPr id="1" name="Shape 527"/>
        <p:cNvGrpSpPr/>
        <p:nvPr/>
      </p:nvGrpSpPr>
      <p:grpSpPr>
        <a:xfrm>
          <a:off x="0" y="0"/>
          <a:ext cx="0" cy="0"/>
          <a:chOff x="0" y="0"/>
          <a:chExt cx="0" cy="0"/>
        </a:xfrm>
      </p:grpSpPr>
      <p:sp>
        <p:nvSpPr>
          <p:cNvPr id="528" name="Google Shape;528;p33"/>
          <p:cNvSpPr txBox="1">
            <a:spLocks noGrp="1"/>
          </p:cNvSpPr>
          <p:nvPr>
            <p:ph type="title"/>
          </p:nvPr>
        </p:nvSpPr>
        <p:spPr>
          <a:xfrm>
            <a:off x="5029200" y="407688"/>
            <a:ext cx="8229600" cy="11430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sz="5500">
                <a:solidFill>
                  <a:srgbClr val="3C7F72"/>
                </a:solidFill>
                <a:latin typeface="Ultra"/>
                <a:ea typeface="Ultra"/>
                <a:cs typeface="Ultra"/>
                <a:sym typeface="Ultra"/>
              </a:rPr>
              <a:t>Modeling Result</a:t>
            </a:r>
            <a:endParaRPr sz="5500">
              <a:solidFill>
                <a:srgbClr val="3C7F72"/>
              </a:solidFill>
              <a:latin typeface="Ultra"/>
              <a:ea typeface="Ultra"/>
              <a:cs typeface="Ultra"/>
              <a:sym typeface="Ultra"/>
            </a:endParaRPr>
          </a:p>
          <a:p>
            <a:pPr marL="0" lvl="0" indent="0" algn="ctr" rtl="0">
              <a:spcBef>
                <a:spcPts val="0"/>
              </a:spcBef>
              <a:spcAft>
                <a:spcPts val="0"/>
              </a:spcAft>
              <a:buNone/>
            </a:pPr>
            <a:r>
              <a:rPr lang="en-US" sz="4055" b="1" i="1">
                <a:solidFill>
                  <a:srgbClr val="992800"/>
                </a:solidFill>
                <a:latin typeface="Arial"/>
                <a:ea typeface="Arial"/>
                <a:cs typeface="Arial"/>
                <a:sym typeface="Arial"/>
              </a:rPr>
              <a:t>Hyperparameter Tuning</a:t>
            </a:r>
            <a:endParaRPr sz="4055" b="1" i="1">
              <a:solidFill>
                <a:srgbClr val="992800"/>
              </a:solidFill>
              <a:latin typeface="Arial"/>
              <a:ea typeface="Arial"/>
              <a:cs typeface="Arial"/>
              <a:sym typeface="Arial"/>
            </a:endParaRPr>
          </a:p>
        </p:txBody>
      </p:sp>
      <p:grpSp>
        <p:nvGrpSpPr>
          <p:cNvPr id="529" name="Google Shape;529;p33"/>
          <p:cNvGrpSpPr/>
          <p:nvPr/>
        </p:nvGrpSpPr>
        <p:grpSpPr>
          <a:xfrm>
            <a:off x="492604" y="318426"/>
            <a:ext cx="1756504" cy="676457"/>
            <a:chOff x="0" y="0"/>
            <a:chExt cx="2342005" cy="901943"/>
          </a:xfrm>
        </p:grpSpPr>
        <p:sp>
          <p:nvSpPr>
            <p:cNvPr id="530" name="Google Shape;530;p33"/>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3">
                <a:alphaModFix/>
              </a:blip>
              <a:stretch>
                <a:fillRect l="-94976" t="-63005" r="-79086" b="-110195"/>
              </a:stretch>
            </a:blipFill>
            <a:ln>
              <a:noFill/>
            </a:ln>
          </p:spPr>
        </p:sp>
        <p:sp>
          <p:nvSpPr>
            <p:cNvPr id="531" name="Google Shape;531;p33"/>
            <p:cNvSpPr/>
            <p:nvPr/>
          </p:nvSpPr>
          <p:spPr>
            <a:xfrm>
              <a:off x="660841" y="297238"/>
              <a:ext cx="1681164" cy="307468"/>
            </a:xfrm>
            <a:custGeom>
              <a:avLst/>
              <a:gdLst/>
              <a:ahLst/>
              <a:cxnLst/>
              <a:rect l="l" t="t" r="r" b="b"/>
              <a:pathLst>
                <a:path w="1681164" h="307468" extrusionOk="0">
                  <a:moveTo>
                    <a:pt x="0" y="0"/>
                  </a:moveTo>
                  <a:lnTo>
                    <a:pt x="1681164" y="0"/>
                  </a:lnTo>
                  <a:lnTo>
                    <a:pt x="1681164" y="307467"/>
                  </a:lnTo>
                  <a:lnTo>
                    <a:pt x="0" y="307467"/>
                  </a:lnTo>
                  <a:lnTo>
                    <a:pt x="0" y="0"/>
                  </a:lnTo>
                  <a:close/>
                </a:path>
              </a:pathLst>
            </a:custGeom>
            <a:blipFill rotWithShape="1">
              <a:blip r:embed="rId3">
                <a:alphaModFix/>
              </a:blip>
              <a:stretch>
                <a:fillRect l="-25537" t="-483676" r="-21038" b="-217669"/>
              </a:stretch>
            </a:blipFill>
            <a:ln>
              <a:noFill/>
            </a:ln>
          </p:spPr>
        </p:sp>
      </p:grpSp>
      <p:sp>
        <p:nvSpPr>
          <p:cNvPr id="532" name="Google Shape;532;p33"/>
          <p:cNvSpPr txBox="1"/>
          <p:nvPr/>
        </p:nvSpPr>
        <p:spPr>
          <a:xfrm>
            <a:off x="252462" y="9773183"/>
            <a:ext cx="1942500" cy="33840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1D252D"/>
                </a:solidFill>
                <a:latin typeface="Arial"/>
                <a:ea typeface="Arial"/>
                <a:cs typeface="Arial"/>
                <a:sym typeface="Arial"/>
              </a:rPr>
              <a:t>Final Project</a:t>
            </a:r>
            <a:endParaRPr/>
          </a:p>
        </p:txBody>
      </p:sp>
      <p:graphicFrame>
        <p:nvGraphicFramePr>
          <p:cNvPr id="533" name="Google Shape;533;p33"/>
          <p:cNvGraphicFramePr/>
          <p:nvPr>
            <p:extLst>
              <p:ext uri="{D42A27DB-BD31-4B8C-83A1-F6EECF244321}">
                <p14:modId xmlns:p14="http://schemas.microsoft.com/office/powerpoint/2010/main" val="1559562512"/>
              </p:ext>
            </p:extLst>
          </p:nvPr>
        </p:nvGraphicFramePr>
        <p:xfrm>
          <a:off x="492602" y="1868800"/>
          <a:ext cx="16653384" cy="3612850"/>
        </p:xfrm>
        <a:graphic>
          <a:graphicData uri="http://schemas.openxmlformats.org/drawingml/2006/table">
            <a:tbl>
              <a:tblPr>
                <a:noFill/>
                <a:tableStyleId>{C4207997-4684-4B42-9324-99A82F962B08}</a:tableStyleId>
              </a:tblPr>
              <a:tblGrid>
                <a:gridCol w="3535112"/>
                <a:gridCol w="1698172"/>
                <a:gridCol w="1545771"/>
                <a:gridCol w="1589314"/>
                <a:gridCol w="2133600"/>
                <a:gridCol w="1906875"/>
                <a:gridCol w="2122270"/>
                <a:gridCol w="2122270"/>
              </a:tblGrid>
              <a:tr h="1013050">
                <a:tc>
                  <a:txBody>
                    <a:bodyPr/>
                    <a:lstStyle/>
                    <a:p>
                      <a:pPr marL="0" lvl="0" indent="0" algn="ctr" rtl="0">
                        <a:spcBef>
                          <a:spcPts val="0"/>
                        </a:spcBef>
                        <a:spcAft>
                          <a:spcPts val="0"/>
                        </a:spcAft>
                        <a:buNone/>
                      </a:pPr>
                      <a:r>
                        <a:rPr lang="en-US" sz="2600" b="1" dirty="0">
                          <a:solidFill>
                            <a:srgbClr val="3C7F72"/>
                          </a:solidFill>
                        </a:rPr>
                        <a:t>Model</a:t>
                      </a:r>
                      <a:endParaRPr sz="2600" b="1" dirty="0">
                        <a:solidFill>
                          <a:srgbClr val="3C7F72"/>
                        </a:solidFill>
                      </a:endParaRPr>
                    </a:p>
                  </a:txBody>
                  <a:tcPr marL="91425" marR="91425" marT="91425" marB="91425" anchor="ctr">
                    <a:solidFill>
                      <a:srgbClr val="FFAF00"/>
                    </a:solidFill>
                  </a:tcPr>
                </a:tc>
                <a:tc>
                  <a:txBody>
                    <a:bodyPr/>
                    <a:lstStyle/>
                    <a:p>
                      <a:pPr marL="0" lvl="0" indent="0" algn="ctr" rtl="0">
                        <a:spcBef>
                          <a:spcPts val="0"/>
                        </a:spcBef>
                        <a:spcAft>
                          <a:spcPts val="0"/>
                        </a:spcAft>
                        <a:buNone/>
                      </a:pPr>
                      <a:r>
                        <a:rPr lang="en-US" sz="2600" b="1">
                          <a:solidFill>
                            <a:srgbClr val="3C7F72"/>
                          </a:solidFill>
                        </a:rPr>
                        <a:t>Acc</a:t>
                      </a:r>
                      <a:endParaRPr sz="2600" b="1">
                        <a:solidFill>
                          <a:srgbClr val="3C7F72"/>
                        </a:solidFill>
                      </a:endParaRPr>
                    </a:p>
                  </a:txBody>
                  <a:tcPr marL="91425" marR="91425" marT="91425" marB="91425" anchor="ctr">
                    <a:solidFill>
                      <a:srgbClr val="FFAF00"/>
                    </a:solidFill>
                  </a:tcPr>
                </a:tc>
                <a:tc>
                  <a:txBody>
                    <a:bodyPr/>
                    <a:lstStyle/>
                    <a:p>
                      <a:pPr marL="0" lvl="0" indent="0" algn="ctr" rtl="0">
                        <a:spcBef>
                          <a:spcPts val="0"/>
                        </a:spcBef>
                        <a:spcAft>
                          <a:spcPts val="0"/>
                        </a:spcAft>
                        <a:buNone/>
                      </a:pPr>
                      <a:r>
                        <a:rPr lang="en-US" sz="2600" b="1">
                          <a:solidFill>
                            <a:srgbClr val="3C7F72"/>
                          </a:solidFill>
                        </a:rPr>
                        <a:t>Prec</a:t>
                      </a:r>
                      <a:endParaRPr sz="2600" b="1">
                        <a:solidFill>
                          <a:srgbClr val="3C7F72"/>
                        </a:solidFill>
                      </a:endParaRPr>
                    </a:p>
                  </a:txBody>
                  <a:tcPr marL="91425" marR="91425" marT="91425" marB="91425" anchor="ctr">
                    <a:solidFill>
                      <a:srgbClr val="FFAF00"/>
                    </a:solidFill>
                  </a:tcPr>
                </a:tc>
                <a:tc>
                  <a:txBody>
                    <a:bodyPr/>
                    <a:lstStyle/>
                    <a:p>
                      <a:pPr marL="0" lvl="0" indent="0" algn="ctr" rtl="0">
                        <a:spcBef>
                          <a:spcPts val="0"/>
                        </a:spcBef>
                        <a:spcAft>
                          <a:spcPts val="0"/>
                        </a:spcAft>
                        <a:buNone/>
                      </a:pPr>
                      <a:r>
                        <a:rPr lang="en-US" sz="2600" b="1" dirty="0">
                          <a:solidFill>
                            <a:srgbClr val="3C7F72"/>
                          </a:solidFill>
                        </a:rPr>
                        <a:t>Recall</a:t>
                      </a:r>
                      <a:endParaRPr sz="2600" b="1" dirty="0">
                        <a:solidFill>
                          <a:srgbClr val="3C7F72"/>
                        </a:solidFill>
                      </a:endParaRPr>
                    </a:p>
                  </a:txBody>
                  <a:tcPr marL="91425" marR="91425" marT="91425" marB="91425" anchor="ctr">
                    <a:solidFill>
                      <a:srgbClr val="FFAF00"/>
                    </a:solidFill>
                  </a:tcPr>
                </a:tc>
                <a:tc>
                  <a:txBody>
                    <a:bodyPr/>
                    <a:lstStyle/>
                    <a:p>
                      <a:pPr marL="0" lvl="0" indent="0" algn="ctr" rtl="0">
                        <a:spcBef>
                          <a:spcPts val="0"/>
                        </a:spcBef>
                        <a:spcAft>
                          <a:spcPts val="0"/>
                        </a:spcAft>
                        <a:buNone/>
                      </a:pPr>
                      <a:r>
                        <a:rPr lang="id-ID" sz="2600" b="1" dirty="0" smtClean="0">
                          <a:solidFill>
                            <a:srgbClr val="3C7F72"/>
                          </a:solidFill>
                        </a:rPr>
                        <a:t>ROU_AUC</a:t>
                      </a:r>
                      <a:r>
                        <a:rPr lang="id-ID" sz="2600" b="1" baseline="0" dirty="0" smtClean="0">
                          <a:solidFill>
                            <a:srgbClr val="3C7F72"/>
                          </a:solidFill>
                        </a:rPr>
                        <a:t> Train</a:t>
                      </a:r>
                      <a:endParaRPr sz="2600" b="1" dirty="0">
                        <a:solidFill>
                          <a:srgbClr val="3C7F72"/>
                        </a:solidFill>
                      </a:endParaRPr>
                    </a:p>
                  </a:txBody>
                  <a:tcPr marL="91425" marR="91425" marT="91425" marB="91425" anchor="ctr">
                    <a:lnR w="12700" cap="flat" cmpd="sng" algn="ctr">
                      <a:solidFill>
                        <a:schemeClr val="tx1"/>
                      </a:solidFill>
                      <a:prstDash val="solid"/>
                      <a:round/>
                      <a:headEnd type="none" w="med" len="med"/>
                      <a:tailEnd type="none" w="med" len="med"/>
                    </a:lnR>
                    <a:solidFill>
                      <a:srgbClr val="FFAF00"/>
                    </a:solidFill>
                  </a:tcPr>
                </a:tc>
                <a:tc>
                  <a:txBody>
                    <a:bodyPr/>
                    <a:lstStyle/>
                    <a:p>
                      <a:pPr marL="0" lvl="0" indent="0" algn="ctr" rtl="0">
                        <a:spcBef>
                          <a:spcPts val="0"/>
                        </a:spcBef>
                        <a:spcAft>
                          <a:spcPts val="0"/>
                        </a:spcAft>
                        <a:buNone/>
                      </a:pPr>
                      <a:r>
                        <a:rPr sz="2600" b="1" dirty="0" smtClean="0">
                          <a:solidFill>
                            <a:srgbClr val="3C7F72"/>
                          </a:solidFill>
                        </a:rPr>
                        <a:t>ROU_AUC Test</a:t>
                      </a:r>
                      <a:endParaRPr sz="2600" b="1" dirty="0">
                        <a:solidFill>
                          <a:srgbClr val="3C7F72"/>
                        </a:solidFill>
                      </a:endParaRPr>
                    </a:p>
                  </a:txBody>
                  <a:tcPr marL="91425" marR="91425" marT="91425" marB="91425" anchor="ctr">
                    <a:lnL w="12700" cap="flat" cmpd="sng" algn="ctr">
                      <a:solidFill>
                        <a:schemeClr val="tx1"/>
                      </a:solidFill>
                      <a:prstDash val="solid"/>
                      <a:round/>
                      <a:headEnd type="none" w="med" len="med"/>
                      <a:tailEnd type="none" w="med" len="med"/>
                    </a:lnL>
                    <a:solidFill>
                      <a:srgbClr val="FFAF00"/>
                    </a:solidFill>
                  </a:tcPr>
                </a:tc>
                <a:tc>
                  <a:txBody>
                    <a:bodyPr/>
                    <a:lstStyle/>
                    <a:p>
                      <a:pPr marL="0" lvl="0" indent="0" algn="ctr" rtl="0">
                        <a:spcBef>
                          <a:spcPts val="0"/>
                        </a:spcBef>
                        <a:spcAft>
                          <a:spcPts val="0"/>
                        </a:spcAft>
                        <a:buNone/>
                      </a:pPr>
                      <a:r>
                        <a:rPr lang="en-US" sz="2600" b="1" dirty="0" smtClean="0">
                          <a:solidFill>
                            <a:srgbClr val="3C7F72"/>
                          </a:solidFill>
                        </a:rPr>
                        <a:t>CV</a:t>
                      </a:r>
                      <a:r>
                        <a:rPr lang="id-ID" sz="2600" b="1" baseline="0" dirty="0" smtClean="0">
                          <a:solidFill>
                            <a:srgbClr val="3C7F72"/>
                          </a:solidFill>
                        </a:rPr>
                        <a:t> ROU_AUC</a:t>
                      </a:r>
                      <a:endParaRPr sz="2600" b="1" dirty="0">
                        <a:solidFill>
                          <a:srgbClr val="3C7F72"/>
                        </a:solidFill>
                      </a:endParaRPr>
                    </a:p>
                  </a:txBody>
                  <a:tcPr marL="91425" marR="91425" marT="91425" marB="91425" anchor="ctr">
                    <a:solidFill>
                      <a:srgbClr val="FFAF00"/>
                    </a:solidFill>
                  </a:tcPr>
                </a:tc>
                <a:tc>
                  <a:txBody>
                    <a:bodyPr/>
                    <a:lstStyle/>
                    <a:p>
                      <a:pPr marL="0" lvl="0" indent="0" algn="ctr" rtl="0">
                        <a:spcBef>
                          <a:spcPts val="0"/>
                        </a:spcBef>
                        <a:spcAft>
                          <a:spcPts val="0"/>
                        </a:spcAft>
                        <a:buNone/>
                      </a:pPr>
                      <a:r>
                        <a:rPr lang="en-US" sz="2600" b="1" dirty="0">
                          <a:solidFill>
                            <a:srgbClr val="3C7F72"/>
                          </a:solidFill>
                        </a:rPr>
                        <a:t>CV </a:t>
                      </a:r>
                      <a:r>
                        <a:rPr lang="id-ID" sz="2600" b="1" dirty="0" smtClean="0">
                          <a:solidFill>
                            <a:srgbClr val="3C7F72"/>
                          </a:solidFill>
                        </a:rPr>
                        <a:t>ROU_AUC</a:t>
                      </a:r>
                      <a:endParaRPr sz="2600" b="1" dirty="0">
                        <a:solidFill>
                          <a:srgbClr val="3C7F72"/>
                        </a:solidFill>
                      </a:endParaRPr>
                    </a:p>
                  </a:txBody>
                  <a:tcPr marL="91425" marR="91425" marT="91425" marB="91425" anchor="ctr">
                    <a:solidFill>
                      <a:srgbClr val="FFAF00"/>
                    </a:solidFill>
                  </a:tcPr>
                </a:tc>
              </a:tr>
              <a:tr h="1299900">
                <a:tc>
                  <a:txBody>
                    <a:bodyPr/>
                    <a:lstStyle/>
                    <a:p>
                      <a:pPr marL="0" lvl="0" indent="0" algn="ctr" rtl="0">
                        <a:spcBef>
                          <a:spcPts val="0"/>
                        </a:spcBef>
                        <a:spcAft>
                          <a:spcPts val="0"/>
                        </a:spcAft>
                        <a:buNone/>
                      </a:pPr>
                      <a:r>
                        <a:rPr lang="en-US" sz="2400">
                          <a:solidFill>
                            <a:schemeClr val="dk1"/>
                          </a:solidFill>
                        </a:rPr>
                        <a:t>Before Tuning</a:t>
                      </a:r>
                      <a:endParaRPr sz="2400"/>
                    </a:p>
                  </a:txBody>
                  <a:tcPr marL="91425" marR="91425" marT="91425" marB="91425" anchor="ctr">
                    <a:solidFill>
                      <a:schemeClr val="lt1"/>
                    </a:solidFill>
                  </a:tcPr>
                </a:tc>
                <a:tc>
                  <a:txBody>
                    <a:bodyPr/>
                    <a:lstStyle/>
                    <a:p>
                      <a:pPr marL="0" lvl="0" indent="0" algn="ctr" rtl="0">
                        <a:spcBef>
                          <a:spcPts val="0"/>
                        </a:spcBef>
                        <a:spcAft>
                          <a:spcPts val="0"/>
                        </a:spcAft>
                        <a:buNone/>
                      </a:pPr>
                      <a:r>
                        <a:rPr lang="en-US" sz="2400" dirty="0" smtClean="0"/>
                        <a:t>0.</a:t>
                      </a:r>
                      <a:r>
                        <a:rPr lang="id-ID" sz="2400" dirty="0" smtClean="0"/>
                        <a:t>88</a:t>
                      </a:r>
                      <a:endParaRPr sz="2400" dirty="0"/>
                    </a:p>
                  </a:txBody>
                  <a:tcPr marL="91425" marR="91425" marT="91425" marB="91425" anchor="ctr">
                    <a:solidFill>
                      <a:schemeClr val="lt1"/>
                    </a:solidFill>
                  </a:tcPr>
                </a:tc>
                <a:tc>
                  <a:txBody>
                    <a:bodyPr/>
                    <a:lstStyle/>
                    <a:p>
                      <a:pPr marL="0" lvl="0" indent="0" algn="ctr" rtl="0">
                        <a:spcBef>
                          <a:spcPts val="0"/>
                        </a:spcBef>
                        <a:spcAft>
                          <a:spcPts val="0"/>
                        </a:spcAft>
                        <a:buNone/>
                      </a:pPr>
                      <a:r>
                        <a:rPr lang="en-US" sz="2400" dirty="0" smtClean="0"/>
                        <a:t>0.</a:t>
                      </a:r>
                      <a:r>
                        <a:rPr lang="id-ID" sz="2400" dirty="0" smtClean="0"/>
                        <a:t>89</a:t>
                      </a:r>
                      <a:endParaRPr sz="2400" dirty="0"/>
                    </a:p>
                  </a:txBody>
                  <a:tcPr marL="91425" marR="91425" marT="91425" marB="91425" anchor="ctr">
                    <a:solidFill>
                      <a:schemeClr val="lt1"/>
                    </a:solidFill>
                  </a:tcPr>
                </a:tc>
                <a:tc>
                  <a:txBody>
                    <a:bodyPr/>
                    <a:lstStyle/>
                    <a:p>
                      <a:pPr marL="0" lvl="0" indent="0" algn="ctr" rtl="0">
                        <a:spcBef>
                          <a:spcPts val="0"/>
                        </a:spcBef>
                        <a:spcAft>
                          <a:spcPts val="0"/>
                        </a:spcAft>
                        <a:buNone/>
                      </a:pPr>
                      <a:r>
                        <a:rPr lang="en-US" sz="2400" dirty="0" smtClean="0"/>
                        <a:t>0.</a:t>
                      </a:r>
                      <a:r>
                        <a:rPr lang="id-ID" sz="2400" dirty="0" smtClean="0"/>
                        <a:t>88</a:t>
                      </a:r>
                      <a:endParaRPr sz="2400" dirty="0"/>
                    </a:p>
                  </a:txBody>
                  <a:tcPr marL="91425" marR="91425" marT="91425" marB="91425" anchor="ctr">
                    <a:solidFill>
                      <a:schemeClr val="lt1"/>
                    </a:solidFill>
                  </a:tcPr>
                </a:tc>
                <a:tc>
                  <a:txBody>
                    <a:bodyPr/>
                    <a:lstStyle/>
                    <a:p>
                      <a:pPr marL="0" lvl="0" indent="0" algn="ctr" rtl="0">
                        <a:spcBef>
                          <a:spcPts val="0"/>
                        </a:spcBef>
                        <a:spcAft>
                          <a:spcPts val="0"/>
                        </a:spcAft>
                        <a:buNone/>
                      </a:pPr>
                      <a:r>
                        <a:rPr lang="en-US" sz="2400" dirty="0" smtClean="0"/>
                        <a:t>0.</a:t>
                      </a:r>
                      <a:r>
                        <a:rPr lang="id-ID" sz="2400" dirty="0" smtClean="0"/>
                        <a:t>95</a:t>
                      </a:r>
                      <a:endParaRPr sz="2400" dirty="0"/>
                    </a:p>
                  </a:txBody>
                  <a:tcPr marL="91425" marR="91425" marT="91425" marB="91425" anchor="ctr">
                    <a:lnR w="12700" cap="flat" cmpd="sng" algn="ctr">
                      <a:solidFill>
                        <a:schemeClr val="tx1"/>
                      </a:solidFill>
                      <a:prstDash val="solid"/>
                      <a:round/>
                      <a:headEnd type="none" w="med" len="med"/>
                      <a:tailEnd type="none" w="med" len="med"/>
                    </a:lnR>
                    <a:solidFill>
                      <a:schemeClr val="lt1"/>
                    </a:solidFill>
                  </a:tcPr>
                </a:tc>
                <a:tc>
                  <a:txBody>
                    <a:bodyPr/>
                    <a:lstStyle/>
                    <a:p>
                      <a:pPr marL="0" lvl="0" indent="0" algn="ctr" rtl="0">
                        <a:spcBef>
                          <a:spcPts val="0"/>
                        </a:spcBef>
                        <a:spcAft>
                          <a:spcPts val="0"/>
                        </a:spcAft>
                        <a:buNone/>
                      </a:pPr>
                      <a:r>
                        <a:rPr sz="2400" dirty="0" smtClean="0"/>
                        <a:t>0.88</a:t>
                      </a:r>
                      <a:endParaRPr sz="2400" dirty="0"/>
                    </a:p>
                  </a:txBody>
                  <a:tcPr marL="91425" marR="91425" marT="91425" marB="91425" anchor="ctr">
                    <a:lnL w="12700" cap="flat" cmpd="sng" algn="ctr">
                      <a:solidFill>
                        <a:schemeClr val="tx1"/>
                      </a:solidFill>
                      <a:prstDash val="solid"/>
                      <a:round/>
                      <a:headEnd type="none" w="med" len="med"/>
                      <a:tailEnd type="none" w="med" len="med"/>
                    </a:lnL>
                    <a:solidFill>
                      <a:schemeClr val="lt1"/>
                    </a:solidFill>
                  </a:tcPr>
                </a:tc>
                <a:tc>
                  <a:txBody>
                    <a:bodyPr/>
                    <a:lstStyle/>
                    <a:p>
                      <a:pPr marL="0" lvl="0" indent="0" algn="ctr" rtl="0">
                        <a:spcBef>
                          <a:spcPts val="0"/>
                        </a:spcBef>
                        <a:spcAft>
                          <a:spcPts val="0"/>
                        </a:spcAft>
                        <a:buNone/>
                      </a:pPr>
                      <a:r>
                        <a:rPr lang="en-US" sz="2400" dirty="0" smtClean="0"/>
                        <a:t>0.</a:t>
                      </a:r>
                      <a:r>
                        <a:rPr lang="id-ID" sz="2400" dirty="0" smtClean="0"/>
                        <a:t>66</a:t>
                      </a:r>
                      <a:endParaRPr sz="2400" dirty="0"/>
                    </a:p>
                  </a:txBody>
                  <a:tcPr marL="91425" marR="91425" marT="91425" marB="91425" anchor="ctr">
                    <a:solidFill>
                      <a:schemeClr val="lt1"/>
                    </a:solidFill>
                  </a:tcPr>
                </a:tc>
                <a:tc>
                  <a:txBody>
                    <a:bodyPr/>
                    <a:lstStyle/>
                    <a:p>
                      <a:pPr marL="0" lvl="0" indent="0" algn="ctr" rtl="0">
                        <a:spcBef>
                          <a:spcPts val="0"/>
                        </a:spcBef>
                        <a:spcAft>
                          <a:spcPts val="0"/>
                        </a:spcAft>
                        <a:buNone/>
                      </a:pPr>
                      <a:r>
                        <a:rPr lang="en-US" sz="2400" dirty="0" smtClean="0"/>
                        <a:t>0.</a:t>
                      </a:r>
                      <a:r>
                        <a:rPr lang="id-ID" sz="2400" dirty="0" smtClean="0"/>
                        <a:t>62</a:t>
                      </a:r>
                      <a:endParaRPr sz="2400" dirty="0"/>
                    </a:p>
                  </a:txBody>
                  <a:tcPr marL="91425" marR="91425" marT="91425" marB="91425" anchor="ctr">
                    <a:solidFill>
                      <a:schemeClr val="lt1"/>
                    </a:solidFill>
                  </a:tcPr>
                </a:tc>
              </a:tr>
              <a:tr h="1299900">
                <a:tc>
                  <a:txBody>
                    <a:bodyPr/>
                    <a:lstStyle/>
                    <a:p>
                      <a:pPr marL="0" lvl="0" indent="0" algn="ctr" rtl="0">
                        <a:spcBef>
                          <a:spcPts val="0"/>
                        </a:spcBef>
                        <a:spcAft>
                          <a:spcPts val="0"/>
                        </a:spcAft>
                        <a:buClr>
                          <a:schemeClr val="dk1"/>
                        </a:buClr>
                        <a:buSzPts val="1100"/>
                        <a:buFont typeface="Arial"/>
                        <a:buNone/>
                      </a:pPr>
                      <a:r>
                        <a:rPr lang="id-ID" sz="2400" b="1" dirty="0" smtClean="0">
                          <a:solidFill>
                            <a:schemeClr val="dk1"/>
                          </a:solidFill>
                        </a:rPr>
                        <a:t>Ada</a:t>
                      </a:r>
                      <a:r>
                        <a:rPr lang="en-US" sz="2400" b="1" dirty="0" smtClean="0">
                          <a:solidFill>
                            <a:schemeClr val="dk1"/>
                          </a:solidFill>
                        </a:rPr>
                        <a:t>Boost </a:t>
                      </a:r>
                      <a:r>
                        <a:rPr lang="en-US" sz="2400" b="1" dirty="0">
                          <a:solidFill>
                            <a:schemeClr val="dk1"/>
                          </a:solidFill>
                        </a:rPr>
                        <a:t>Classifier</a:t>
                      </a:r>
                      <a:endParaRPr sz="2400" b="1" dirty="0"/>
                    </a:p>
                  </a:txBody>
                  <a:tcPr marL="91425" marR="91425" marT="91425" marB="91425" anchor="ctr">
                    <a:solidFill>
                      <a:srgbClr val="D0E0E3"/>
                    </a:solidFill>
                  </a:tcPr>
                </a:tc>
                <a:tc>
                  <a:txBody>
                    <a:bodyPr/>
                    <a:lstStyle/>
                    <a:p>
                      <a:pPr marL="0" lvl="0" indent="0" algn="ctr" rtl="0">
                        <a:spcBef>
                          <a:spcPts val="0"/>
                        </a:spcBef>
                        <a:spcAft>
                          <a:spcPts val="0"/>
                        </a:spcAft>
                        <a:buNone/>
                      </a:pPr>
                      <a:r>
                        <a:rPr lang="id-ID" sz="2400" b="1" dirty="0" smtClean="0"/>
                        <a:t>0.88</a:t>
                      </a:r>
                      <a:endParaRPr sz="2400" b="1" dirty="0"/>
                    </a:p>
                  </a:txBody>
                  <a:tcPr marL="91425" marR="91425" marT="91425" marB="91425" anchor="ctr">
                    <a:solidFill>
                      <a:srgbClr val="D0E0E3"/>
                    </a:solidFill>
                  </a:tcPr>
                </a:tc>
                <a:tc>
                  <a:txBody>
                    <a:bodyPr/>
                    <a:lstStyle/>
                    <a:p>
                      <a:pPr marL="0" lvl="0" indent="0" algn="ctr" rtl="0">
                        <a:spcBef>
                          <a:spcPts val="0"/>
                        </a:spcBef>
                        <a:spcAft>
                          <a:spcPts val="0"/>
                        </a:spcAft>
                        <a:buNone/>
                      </a:pPr>
                      <a:r>
                        <a:rPr lang="id-ID" sz="2400" b="1" dirty="0" smtClean="0"/>
                        <a:t>0.86</a:t>
                      </a:r>
                      <a:endParaRPr sz="2400" b="1" dirty="0"/>
                    </a:p>
                  </a:txBody>
                  <a:tcPr marL="91425" marR="91425" marT="91425" marB="91425" anchor="ctr">
                    <a:solidFill>
                      <a:srgbClr val="D0E0E3"/>
                    </a:solidFill>
                  </a:tcPr>
                </a:tc>
                <a:tc>
                  <a:txBody>
                    <a:bodyPr/>
                    <a:lstStyle/>
                    <a:p>
                      <a:pPr marL="0" lvl="0" indent="0" algn="ctr" rtl="0">
                        <a:spcBef>
                          <a:spcPts val="0"/>
                        </a:spcBef>
                        <a:spcAft>
                          <a:spcPts val="0"/>
                        </a:spcAft>
                        <a:buNone/>
                      </a:pPr>
                      <a:r>
                        <a:rPr lang="id-ID" sz="2400" b="1" dirty="0" smtClean="0"/>
                        <a:t>0.89</a:t>
                      </a:r>
                      <a:endParaRPr sz="2400" b="1" dirty="0"/>
                    </a:p>
                  </a:txBody>
                  <a:tcPr marL="91425" marR="91425" marT="91425" marB="91425" anchor="ctr">
                    <a:solidFill>
                      <a:srgbClr val="D0E0E3"/>
                    </a:solidFill>
                  </a:tcPr>
                </a:tc>
                <a:tc>
                  <a:txBody>
                    <a:bodyPr/>
                    <a:lstStyle/>
                    <a:p>
                      <a:pPr marL="0" lvl="0" indent="0" algn="ctr" rtl="0">
                        <a:spcBef>
                          <a:spcPts val="0"/>
                        </a:spcBef>
                        <a:spcAft>
                          <a:spcPts val="0"/>
                        </a:spcAft>
                        <a:buNone/>
                      </a:pPr>
                      <a:r>
                        <a:rPr lang="en-US" sz="2400" b="1" dirty="0" smtClean="0"/>
                        <a:t>0.</a:t>
                      </a:r>
                      <a:r>
                        <a:rPr lang="id-ID" sz="2400" b="1" dirty="0" smtClean="0"/>
                        <a:t>94</a:t>
                      </a:r>
                      <a:endParaRPr sz="2400" b="1" dirty="0"/>
                    </a:p>
                  </a:txBody>
                  <a:tcPr marL="91425" marR="91425" marT="91425" marB="91425" anchor="ctr">
                    <a:lnR w="12700" cap="flat" cmpd="sng" algn="ctr">
                      <a:solidFill>
                        <a:schemeClr val="tx1"/>
                      </a:solidFill>
                      <a:prstDash val="solid"/>
                      <a:round/>
                      <a:headEnd type="none" w="med" len="med"/>
                      <a:tailEnd type="none" w="med" len="med"/>
                    </a:lnR>
                    <a:solidFill>
                      <a:srgbClr val="D0E0E3"/>
                    </a:solidFill>
                  </a:tcPr>
                </a:tc>
                <a:tc>
                  <a:txBody>
                    <a:bodyPr/>
                    <a:lstStyle/>
                    <a:p>
                      <a:pPr marL="0" lvl="0" indent="0" algn="ctr" rtl="0">
                        <a:spcBef>
                          <a:spcPts val="0"/>
                        </a:spcBef>
                        <a:spcAft>
                          <a:spcPts val="0"/>
                        </a:spcAft>
                        <a:buNone/>
                      </a:pPr>
                      <a:r>
                        <a:rPr sz="2400" b="1" dirty="0" smtClean="0"/>
                        <a:t>0.89</a:t>
                      </a:r>
                      <a:endParaRPr sz="2400" b="1" dirty="0"/>
                    </a:p>
                  </a:txBody>
                  <a:tcPr marL="91425" marR="91425" marT="91425" marB="91425" anchor="ctr">
                    <a:lnL w="12700" cap="flat" cmpd="sng" algn="ctr">
                      <a:solidFill>
                        <a:schemeClr val="tx1"/>
                      </a:solidFill>
                      <a:prstDash val="solid"/>
                      <a:round/>
                      <a:headEnd type="none" w="med" len="med"/>
                      <a:tailEnd type="none" w="med" len="med"/>
                    </a:lnL>
                    <a:solidFill>
                      <a:srgbClr val="D0E0E3"/>
                    </a:solidFill>
                  </a:tcPr>
                </a:tc>
                <a:tc>
                  <a:txBody>
                    <a:bodyPr/>
                    <a:lstStyle/>
                    <a:p>
                      <a:pPr marL="0" lvl="0" indent="0" algn="ctr" rtl="0">
                        <a:spcBef>
                          <a:spcPts val="0"/>
                        </a:spcBef>
                        <a:spcAft>
                          <a:spcPts val="0"/>
                        </a:spcAft>
                        <a:buNone/>
                      </a:pPr>
                      <a:r>
                        <a:rPr lang="en-US" sz="2400" b="1" dirty="0" smtClean="0"/>
                        <a:t>0.</a:t>
                      </a:r>
                      <a:r>
                        <a:rPr lang="id-ID" sz="2400" b="1" dirty="0" smtClean="0"/>
                        <a:t>66</a:t>
                      </a:r>
                      <a:endParaRPr sz="2400" b="1" dirty="0"/>
                    </a:p>
                  </a:txBody>
                  <a:tcPr marL="91425" marR="91425" marT="91425" marB="91425" anchor="ctr">
                    <a:solidFill>
                      <a:srgbClr val="D0E0E3"/>
                    </a:solidFill>
                  </a:tcPr>
                </a:tc>
                <a:tc>
                  <a:txBody>
                    <a:bodyPr/>
                    <a:lstStyle/>
                    <a:p>
                      <a:pPr marL="0" lvl="0" indent="0" algn="ctr" rtl="0">
                        <a:spcBef>
                          <a:spcPts val="0"/>
                        </a:spcBef>
                        <a:spcAft>
                          <a:spcPts val="0"/>
                        </a:spcAft>
                        <a:buNone/>
                      </a:pPr>
                      <a:r>
                        <a:rPr lang="en-US" sz="2400" b="1" dirty="0" smtClean="0"/>
                        <a:t>0.</a:t>
                      </a:r>
                      <a:r>
                        <a:rPr lang="id-ID" sz="2400" b="1" dirty="0" smtClean="0"/>
                        <a:t>61</a:t>
                      </a:r>
                      <a:endParaRPr sz="2400" b="1" dirty="0"/>
                    </a:p>
                  </a:txBody>
                  <a:tcPr marL="91425" marR="91425" marT="91425" marB="91425" anchor="ctr">
                    <a:solidFill>
                      <a:srgbClr val="D0E0E3"/>
                    </a:solidFill>
                  </a:tcPr>
                </a:tc>
              </a:tr>
            </a:tbl>
          </a:graphicData>
        </a:graphic>
      </p:graphicFrame>
      <p:sp>
        <p:nvSpPr>
          <p:cNvPr id="536" name="Google Shape;536;p33"/>
          <p:cNvSpPr txBox="1">
            <a:spLocks noGrp="1"/>
          </p:cNvSpPr>
          <p:nvPr>
            <p:ph type="body" idx="1"/>
          </p:nvPr>
        </p:nvSpPr>
        <p:spPr>
          <a:xfrm>
            <a:off x="9483178" y="7195307"/>
            <a:ext cx="6583200" cy="1411500"/>
          </a:xfrm>
          <a:prstGeom prst="rect">
            <a:avLst/>
          </a:prstGeom>
        </p:spPr>
        <p:txBody>
          <a:bodyPr spcFirstLastPara="1" wrap="square" lIns="91425" tIns="45700" rIns="91425" bIns="45700" anchor="t" anchorCtr="0">
            <a:normAutofit/>
          </a:bodyPr>
          <a:lstStyle/>
          <a:p>
            <a:pPr marL="0" lvl="0" indent="0" algn="ctr" rtl="0">
              <a:spcBef>
                <a:spcPts val="360"/>
              </a:spcBef>
              <a:spcAft>
                <a:spcPts val="0"/>
              </a:spcAft>
              <a:buNone/>
            </a:pPr>
            <a:r>
              <a:rPr sz="2850" b="1" dirty="0" smtClean="0">
                <a:latin typeface="Arial"/>
                <a:ea typeface="Arial"/>
                <a:cs typeface="Arial"/>
                <a:sym typeface="Arial"/>
              </a:rPr>
              <a:t>Model </a:t>
            </a:r>
            <a:r>
              <a:rPr sz="2850" b="1" dirty="0" err="1" smtClean="0">
                <a:latin typeface="Arial"/>
                <a:ea typeface="Arial"/>
                <a:cs typeface="Arial"/>
                <a:sym typeface="Arial"/>
              </a:rPr>
              <a:t>Adaboost</a:t>
            </a:r>
            <a:r>
              <a:rPr sz="2850" b="1" dirty="0" smtClean="0">
                <a:latin typeface="Arial"/>
                <a:ea typeface="Arial"/>
                <a:cs typeface="Arial"/>
                <a:sym typeface="Arial"/>
              </a:rPr>
              <a:t> Classifier </a:t>
            </a:r>
            <a:r>
              <a:rPr sz="2850" b="1" dirty="0" err="1" smtClean="0">
                <a:latin typeface="Arial"/>
                <a:ea typeface="Arial"/>
                <a:cs typeface="Arial"/>
                <a:sym typeface="Arial"/>
              </a:rPr>
              <a:t>lebih</a:t>
            </a:r>
            <a:r>
              <a:rPr sz="2850" b="1" dirty="0" smtClean="0">
                <a:latin typeface="Arial"/>
                <a:ea typeface="Arial"/>
                <a:cs typeface="Arial"/>
                <a:sym typeface="Arial"/>
              </a:rPr>
              <a:t> </a:t>
            </a:r>
            <a:r>
              <a:rPr sz="2850" b="1" dirty="0" err="1" smtClean="0">
                <a:latin typeface="Arial"/>
                <a:ea typeface="Arial"/>
                <a:cs typeface="Arial"/>
                <a:sym typeface="Arial"/>
              </a:rPr>
              <a:t>stabil</a:t>
            </a:r>
            <a:r>
              <a:rPr sz="2850" b="1" dirty="0" smtClean="0">
                <a:latin typeface="Arial"/>
                <a:ea typeface="Arial"/>
                <a:cs typeface="Arial"/>
                <a:sym typeface="Arial"/>
              </a:rPr>
              <a:t> </a:t>
            </a:r>
            <a:r>
              <a:rPr sz="2850" b="1" dirty="0" err="1" smtClean="0">
                <a:latin typeface="Arial"/>
                <a:ea typeface="Arial"/>
                <a:cs typeface="Arial"/>
                <a:sym typeface="Arial"/>
              </a:rPr>
              <a:t>dibandingkan</a:t>
            </a:r>
            <a:r>
              <a:rPr sz="2850" b="1" dirty="0" smtClean="0">
                <a:latin typeface="Arial"/>
                <a:ea typeface="Arial"/>
                <a:cs typeface="Arial"/>
                <a:sym typeface="Arial"/>
              </a:rPr>
              <a:t> model </a:t>
            </a:r>
            <a:r>
              <a:rPr sz="2850" b="1" dirty="0" err="1" smtClean="0">
                <a:latin typeface="Arial"/>
                <a:ea typeface="Arial"/>
                <a:cs typeface="Arial"/>
                <a:sym typeface="Arial"/>
              </a:rPr>
              <a:t>lainnya</a:t>
            </a:r>
            <a:r>
              <a:rPr sz="2850" b="1" dirty="0" smtClean="0">
                <a:latin typeface="Arial"/>
                <a:ea typeface="Arial"/>
                <a:cs typeface="Arial"/>
                <a:sym typeface="Arial"/>
              </a:rPr>
              <a:t> </a:t>
            </a:r>
            <a:endParaRPr sz="2850" b="1" dirty="0">
              <a:latin typeface="Arial"/>
              <a:ea typeface="Arial"/>
              <a:cs typeface="Arial"/>
              <a:sym typeface="Arial"/>
            </a:endParaRPr>
          </a:p>
        </p:txBody>
      </p:sp>
      <p:sp>
        <p:nvSpPr>
          <p:cNvPr id="539" name="Google Shape;539;p33"/>
          <p:cNvSpPr/>
          <p:nvPr/>
        </p:nvSpPr>
        <p:spPr>
          <a:xfrm>
            <a:off x="8439542" y="4791375"/>
            <a:ext cx="334500" cy="432600"/>
          </a:xfrm>
          <a:prstGeom prst="upArrow">
            <a:avLst>
              <a:gd name="adj1" fmla="val 50000"/>
              <a:gd name="adj2" fmla="val 50000"/>
            </a:avLst>
          </a:prstGeom>
          <a:solidFill>
            <a:srgbClr val="0000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42" name="Google Shape;542;p33"/>
          <p:cNvSpPr/>
          <p:nvPr/>
        </p:nvSpPr>
        <p:spPr>
          <a:xfrm rot="10800000">
            <a:off x="16520206" y="4791375"/>
            <a:ext cx="334500" cy="432600"/>
          </a:xfrm>
          <a:prstGeom prst="upArrow">
            <a:avLst>
              <a:gd name="adj1" fmla="val 50000"/>
              <a:gd name="adj2" fmla="val 50000"/>
            </a:avLst>
          </a:prstGeom>
          <a:solidFill>
            <a:srgbClr val="0000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 name="Google Shape;542;p33"/>
          <p:cNvSpPr/>
          <p:nvPr/>
        </p:nvSpPr>
        <p:spPr>
          <a:xfrm rot="10800000">
            <a:off x="10526304" y="4857182"/>
            <a:ext cx="334500" cy="432600"/>
          </a:xfrm>
          <a:prstGeom prst="upArrow">
            <a:avLst>
              <a:gd name="adj1" fmla="val 50000"/>
              <a:gd name="adj2" fmla="val 50000"/>
            </a:avLst>
          </a:prstGeom>
          <a:solidFill>
            <a:srgbClr val="0000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 name="Google Shape;539;p33"/>
          <p:cNvSpPr/>
          <p:nvPr/>
        </p:nvSpPr>
        <p:spPr>
          <a:xfrm>
            <a:off x="12503954" y="4814807"/>
            <a:ext cx="334500" cy="432600"/>
          </a:xfrm>
          <a:prstGeom prst="upArrow">
            <a:avLst>
              <a:gd name="adj1" fmla="val 50000"/>
              <a:gd name="adj2" fmla="val 50000"/>
            </a:avLst>
          </a:prstGeom>
          <a:solidFill>
            <a:srgbClr val="0000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 name="Google Shape;542;p33"/>
          <p:cNvSpPr/>
          <p:nvPr/>
        </p:nvSpPr>
        <p:spPr>
          <a:xfrm rot="10800000">
            <a:off x="6830309" y="4857182"/>
            <a:ext cx="334500" cy="432600"/>
          </a:xfrm>
          <a:prstGeom prst="upArrow">
            <a:avLst>
              <a:gd name="adj1" fmla="val 50000"/>
              <a:gd name="adj2" fmla="val 50000"/>
            </a:avLst>
          </a:prstGeom>
          <a:solidFill>
            <a:srgbClr val="0000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493" y="5666847"/>
            <a:ext cx="6028158" cy="410633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BED"/>
        </a:solidFill>
        <a:effectLst/>
      </p:bgPr>
    </p:bg>
    <p:spTree>
      <p:nvGrpSpPr>
        <p:cNvPr id="1" name="Shape 546"/>
        <p:cNvGrpSpPr/>
        <p:nvPr/>
      </p:nvGrpSpPr>
      <p:grpSpPr>
        <a:xfrm>
          <a:off x="0" y="0"/>
          <a:ext cx="0" cy="0"/>
          <a:chOff x="0" y="0"/>
          <a:chExt cx="0" cy="0"/>
        </a:xfrm>
      </p:grpSpPr>
      <p:sp>
        <p:nvSpPr>
          <p:cNvPr id="548" name="Google Shape;548;p34"/>
          <p:cNvSpPr txBox="1">
            <a:spLocks noGrp="1"/>
          </p:cNvSpPr>
          <p:nvPr>
            <p:ph type="body" idx="1"/>
          </p:nvPr>
        </p:nvSpPr>
        <p:spPr>
          <a:xfrm>
            <a:off x="10995718" y="2519036"/>
            <a:ext cx="7053000" cy="51183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sz="3000" dirty="0">
                <a:latin typeface="Arial"/>
                <a:ea typeface="Arial"/>
                <a:cs typeface="Arial"/>
                <a:sym typeface="Arial"/>
              </a:rPr>
              <a:t>Dari </a:t>
            </a:r>
            <a:r>
              <a:rPr lang="en-US" sz="3000" dirty="0" err="1">
                <a:latin typeface="Arial"/>
                <a:ea typeface="Arial"/>
                <a:cs typeface="Arial"/>
                <a:sym typeface="Arial"/>
              </a:rPr>
              <a:t>hasil</a:t>
            </a:r>
            <a:r>
              <a:rPr lang="en-US" sz="3000" dirty="0">
                <a:latin typeface="Arial"/>
                <a:ea typeface="Arial"/>
                <a:cs typeface="Arial"/>
                <a:sym typeface="Arial"/>
              </a:rPr>
              <a:t> Feature Importance </a:t>
            </a:r>
            <a:r>
              <a:rPr lang="en-US" sz="3000" dirty="0" err="1">
                <a:latin typeface="Arial"/>
                <a:ea typeface="Arial"/>
                <a:cs typeface="Arial"/>
                <a:sym typeface="Arial"/>
              </a:rPr>
              <a:t>diambil</a:t>
            </a:r>
            <a:r>
              <a:rPr lang="en-US" sz="3000" dirty="0">
                <a:latin typeface="Arial"/>
                <a:ea typeface="Arial"/>
                <a:cs typeface="Arial"/>
                <a:sym typeface="Arial"/>
              </a:rPr>
              <a:t> </a:t>
            </a:r>
            <a:r>
              <a:rPr lang="en-US" sz="3000" b="1" dirty="0">
                <a:latin typeface="Arial"/>
                <a:ea typeface="Arial"/>
                <a:cs typeface="Arial"/>
                <a:sym typeface="Arial"/>
              </a:rPr>
              <a:t>Top 5</a:t>
            </a:r>
            <a:r>
              <a:rPr lang="en-US" sz="3000" dirty="0">
                <a:latin typeface="Arial"/>
                <a:ea typeface="Arial"/>
                <a:cs typeface="Arial"/>
                <a:sym typeface="Arial"/>
              </a:rPr>
              <a:t> </a:t>
            </a:r>
            <a:r>
              <a:rPr lang="en-US" sz="3000" dirty="0" err="1">
                <a:latin typeface="Arial"/>
                <a:ea typeface="Arial"/>
                <a:cs typeface="Arial"/>
                <a:sym typeface="Arial"/>
              </a:rPr>
              <a:t>fitur</a:t>
            </a:r>
            <a:r>
              <a:rPr lang="en-US" sz="3000" dirty="0">
                <a:latin typeface="Arial"/>
                <a:ea typeface="Arial"/>
                <a:cs typeface="Arial"/>
                <a:sym typeface="Arial"/>
              </a:rPr>
              <a:t> yang </a:t>
            </a:r>
            <a:r>
              <a:rPr lang="en-US" sz="3000" dirty="0" err="1">
                <a:latin typeface="Arial"/>
                <a:ea typeface="Arial"/>
                <a:cs typeface="Arial"/>
                <a:sym typeface="Arial"/>
              </a:rPr>
              <a:t>memiliki</a:t>
            </a:r>
            <a:r>
              <a:rPr lang="en-US" sz="3000" dirty="0">
                <a:latin typeface="Arial"/>
                <a:ea typeface="Arial"/>
                <a:cs typeface="Arial"/>
                <a:sym typeface="Arial"/>
              </a:rPr>
              <a:t> </a:t>
            </a:r>
            <a:r>
              <a:rPr lang="en-US" sz="3000" dirty="0" err="1">
                <a:latin typeface="Arial"/>
                <a:ea typeface="Arial"/>
                <a:cs typeface="Arial"/>
                <a:sym typeface="Arial"/>
              </a:rPr>
              <a:t>pengaruh</a:t>
            </a:r>
            <a:r>
              <a:rPr lang="en-US" sz="3000" dirty="0">
                <a:latin typeface="Arial"/>
                <a:ea typeface="Arial"/>
                <a:cs typeface="Arial"/>
                <a:sym typeface="Arial"/>
              </a:rPr>
              <a:t> paling </a:t>
            </a:r>
            <a:r>
              <a:rPr lang="en-US" sz="3000" dirty="0" err="1">
                <a:latin typeface="Arial"/>
                <a:ea typeface="Arial"/>
                <a:cs typeface="Arial"/>
                <a:sym typeface="Arial"/>
              </a:rPr>
              <a:t>tinggi</a:t>
            </a:r>
            <a:r>
              <a:rPr lang="en-US" sz="3000" dirty="0">
                <a:latin typeface="Arial"/>
                <a:ea typeface="Arial"/>
                <a:cs typeface="Arial"/>
                <a:sym typeface="Arial"/>
              </a:rPr>
              <a:t> </a:t>
            </a:r>
            <a:r>
              <a:rPr lang="en-US" sz="3000" dirty="0" smtClean="0">
                <a:latin typeface="Arial"/>
                <a:ea typeface="Arial"/>
                <a:cs typeface="Arial"/>
                <a:sym typeface="Arial"/>
              </a:rPr>
              <a:t>:</a:t>
            </a:r>
            <a:endParaRPr sz="3000" dirty="0">
              <a:latin typeface="Arial"/>
              <a:ea typeface="Arial"/>
              <a:cs typeface="Arial"/>
              <a:sym typeface="Arial"/>
            </a:endParaRPr>
          </a:p>
          <a:p>
            <a:pPr marL="0" lvl="0" indent="0" algn="l" rtl="0">
              <a:spcBef>
                <a:spcPts val="360"/>
              </a:spcBef>
              <a:spcAft>
                <a:spcPts val="0"/>
              </a:spcAft>
              <a:buNone/>
            </a:pPr>
            <a:endParaRPr sz="3000" b="1" dirty="0" smtClean="0">
              <a:latin typeface="Arial"/>
              <a:ea typeface="Arial"/>
              <a:cs typeface="Arial"/>
              <a:sym typeface="Arial"/>
            </a:endParaRPr>
          </a:p>
          <a:p>
            <a:pPr marL="457200" lvl="0" indent="-419100" algn="l" rtl="0">
              <a:lnSpc>
                <a:spcPct val="115000"/>
              </a:lnSpc>
              <a:spcBef>
                <a:spcPts val="360"/>
              </a:spcBef>
              <a:spcAft>
                <a:spcPts val="0"/>
              </a:spcAft>
              <a:buSzPts val="3000"/>
              <a:buFont typeface="Arial"/>
              <a:buChar char="-"/>
            </a:pPr>
            <a:r>
              <a:rPr lang="id-ID" sz="3000" b="1" dirty="0">
                <a:latin typeface="Arial"/>
                <a:ea typeface="Arial"/>
                <a:cs typeface="Arial"/>
                <a:sym typeface="Arial"/>
              </a:rPr>
              <a:t>l</a:t>
            </a:r>
            <a:r>
              <a:rPr lang="id-ID" sz="3000" b="1" dirty="0" smtClean="0">
                <a:latin typeface="Arial"/>
                <a:ea typeface="Arial"/>
                <a:cs typeface="Arial"/>
                <a:sym typeface="Arial"/>
              </a:rPr>
              <a:t>ast_contact_duration</a:t>
            </a:r>
            <a:endParaRPr sz="3000" b="1" dirty="0">
              <a:latin typeface="Arial"/>
              <a:ea typeface="Arial"/>
              <a:cs typeface="Arial"/>
              <a:sym typeface="Arial"/>
            </a:endParaRPr>
          </a:p>
          <a:p>
            <a:pPr marL="457200" lvl="0" indent="-419100" algn="l" rtl="0">
              <a:lnSpc>
                <a:spcPct val="115000"/>
              </a:lnSpc>
              <a:spcBef>
                <a:spcPts val="0"/>
              </a:spcBef>
              <a:spcAft>
                <a:spcPts val="0"/>
              </a:spcAft>
              <a:buSzPts val="3000"/>
              <a:buChar char="-"/>
            </a:pPr>
            <a:r>
              <a:rPr lang="id-ID" sz="3000" b="1" dirty="0" smtClean="0">
                <a:latin typeface="Arial"/>
                <a:ea typeface="Arial"/>
                <a:cs typeface="Arial"/>
                <a:sym typeface="Arial"/>
              </a:rPr>
              <a:t>age</a:t>
            </a:r>
            <a:endParaRPr sz="3000" b="1" dirty="0">
              <a:latin typeface="Arial"/>
              <a:ea typeface="Arial"/>
              <a:cs typeface="Arial"/>
              <a:sym typeface="Arial"/>
            </a:endParaRPr>
          </a:p>
          <a:p>
            <a:pPr marL="457200" lvl="0" indent="-419100" algn="l" rtl="0">
              <a:lnSpc>
                <a:spcPct val="115000"/>
              </a:lnSpc>
              <a:spcBef>
                <a:spcPts val="0"/>
              </a:spcBef>
              <a:spcAft>
                <a:spcPts val="0"/>
              </a:spcAft>
              <a:buSzPts val="3000"/>
              <a:buChar char="-"/>
            </a:pPr>
            <a:r>
              <a:rPr lang="id-ID" sz="3000" b="1" dirty="0">
                <a:latin typeface="Arial"/>
                <a:ea typeface="Arial"/>
                <a:cs typeface="Arial"/>
                <a:sym typeface="Arial"/>
              </a:rPr>
              <a:t>h</a:t>
            </a:r>
            <a:r>
              <a:rPr lang="id-ID" sz="3000" b="1" dirty="0" smtClean="0">
                <a:latin typeface="Arial"/>
                <a:ea typeface="Arial"/>
                <a:cs typeface="Arial"/>
                <a:sym typeface="Arial"/>
              </a:rPr>
              <a:t>as_housing_loan</a:t>
            </a:r>
            <a:endParaRPr sz="3000" b="1" dirty="0">
              <a:latin typeface="Arial"/>
              <a:ea typeface="Arial"/>
              <a:cs typeface="Arial"/>
              <a:sym typeface="Arial"/>
            </a:endParaRPr>
          </a:p>
          <a:p>
            <a:pPr marL="457200" lvl="0" indent="-419100" algn="l" rtl="0">
              <a:lnSpc>
                <a:spcPct val="115000"/>
              </a:lnSpc>
              <a:spcBef>
                <a:spcPts val="0"/>
              </a:spcBef>
              <a:spcAft>
                <a:spcPts val="0"/>
              </a:spcAft>
              <a:buSzPts val="3000"/>
              <a:buChar char="-"/>
            </a:pPr>
            <a:r>
              <a:rPr lang="id-ID" sz="3000" b="1" dirty="0">
                <a:latin typeface="Arial"/>
                <a:ea typeface="Arial"/>
                <a:cs typeface="Arial"/>
                <a:sym typeface="Arial"/>
              </a:rPr>
              <a:t>d</a:t>
            </a:r>
            <a:r>
              <a:rPr lang="id-ID" sz="3000" b="1" dirty="0" smtClean="0">
                <a:latin typeface="Arial"/>
                <a:ea typeface="Arial"/>
                <a:cs typeface="Arial"/>
                <a:sym typeface="Arial"/>
              </a:rPr>
              <a:t>ays_since_last_contacted</a:t>
            </a:r>
            <a:endParaRPr sz="3000" b="1" dirty="0">
              <a:latin typeface="Arial"/>
              <a:ea typeface="Arial"/>
              <a:cs typeface="Arial"/>
              <a:sym typeface="Arial"/>
            </a:endParaRPr>
          </a:p>
          <a:p>
            <a:pPr marL="457200" lvl="0" indent="-419100" algn="l" rtl="0">
              <a:lnSpc>
                <a:spcPct val="115000"/>
              </a:lnSpc>
              <a:spcBef>
                <a:spcPts val="0"/>
              </a:spcBef>
              <a:spcAft>
                <a:spcPts val="0"/>
              </a:spcAft>
              <a:buSzPts val="3000"/>
              <a:buChar char="-"/>
            </a:pPr>
            <a:r>
              <a:rPr lang="id-ID" sz="3000" b="1" dirty="0">
                <a:latin typeface="Arial"/>
                <a:ea typeface="Arial"/>
                <a:cs typeface="Arial"/>
                <a:sym typeface="Arial"/>
              </a:rPr>
              <a:t>n</a:t>
            </a:r>
            <a:r>
              <a:rPr lang="id-ID" sz="3000" b="1" dirty="0" smtClean="0">
                <a:latin typeface="Arial"/>
                <a:ea typeface="Arial"/>
                <a:cs typeface="Arial"/>
                <a:sym typeface="Arial"/>
              </a:rPr>
              <a:t>um_contacts_campaign</a:t>
            </a:r>
          </a:p>
          <a:p>
            <a:pPr marL="457200" lvl="0" indent="-419100" algn="l" rtl="0">
              <a:lnSpc>
                <a:spcPct val="115000"/>
              </a:lnSpc>
              <a:spcBef>
                <a:spcPts val="0"/>
              </a:spcBef>
              <a:spcAft>
                <a:spcPts val="0"/>
              </a:spcAft>
              <a:buSzPts val="3000"/>
              <a:buChar char="-"/>
            </a:pPr>
            <a:endParaRPr sz="3000" b="1" dirty="0">
              <a:latin typeface="Arial"/>
              <a:ea typeface="Arial"/>
              <a:cs typeface="Arial"/>
              <a:sym typeface="Arial"/>
            </a:endParaRPr>
          </a:p>
        </p:txBody>
      </p:sp>
      <p:sp>
        <p:nvSpPr>
          <p:cNvPr id="549" name="Google Shape;549;p34"/>
          <p:cNvSpPr txBox="1">
            <a:spLocks noGrp="1"/>
          </p:cNvSpPr>
          <p:nvPr>
            <p:ph type="title"/>
          </p:nvPr>
        </p:nvSpPr>
        <p:spPr>
          <a:xfrm>
            <a:off x="5029200" y="318413"/>
            <a:ext cx="8229600" cy="11430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sz="5500">
                <a:solidFill>
                  <a:srgbClr val="3C7F72"/>
                </a:solidFill>
                <a:latin typeface="Ultra"/>
                <a:ea typeface="Ultra"/>
                <a:cs typeface="Ultra"/>
                <a:sym typeface="Ultra"/>
              </a:rPr>
              <a:t>Feature</a:t>
            </a:r>
            <a:r>
              <a:rPr lang="en-US" sz="5500">
                <a:solidFill>
                  <a:srgbClr val="992800"/>
                </a:solidFill>
                <a:latin typeface="Ultra"/>
                <a:ea typeface="Ultra"/>
                <a:cs typeface="Ultra"/>
                <a:sym typeface="Ultra"/>
              </a:rPr>
              <a:t> Importance</a:t>
            </a:r>
            <a:endParaRPr sz="5500">
              <a:solidFill>
                <a:srgbClr val="992800"/>
              </a:solidFill>
              <a:latin typeface="Ultra"/>
              <a:ea typeface="Ultra"/>
              <a:cs typeface="Ultra"/>
              <a:sym typeface="Ultra"/>
            </a:endParaRPr>
          </a:p>
        </p:txBody>
      </p:sp>
      <p:grpSp>
        <p:nvGrpSpPr>
          <p:cNvPr id="550" name="Google Shape;550;p34"/>
          <p:cNvGrpSpPr/>
          <p:nvPr/>
        </p:nvGrpSpPr>
        <p:grpSpPr>
          <a:xfrm>
            <a:off x="492604" y="318426"/>
            <a:ext cx="1756504" cy="676457"/>
            <a:chOff x="0" y="0"/>
            <a:chExt cx="2342005" cy="901943"/>
          </a:xfrm>
        </p:grpSpPr>
        <p:sp>
          <p:nvSpPr>
            <p:cNvPr id="551" name="Google Shape;551;p34"/>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3">
                <a:alphaModFix/>
              </a:blip>
              <a:stretch>
                <a:fillRect l="-94976" t="-63005" r="-79086" b="-110195"/>
              </a:stretch>
            </a:blipFill>
            <a:ln>
              <a:noFill/>
            </a:ln>
          </p:spPr>
        </p:sp>
        <p:sp>
          <p:nvSpPr>
            <p:cNvPr id="552" name="Google Shape;552;p34"/>
            <p:cNvSpPr/>
            <p:nvPr/>
          </p:nvSpPr>
          <p:spPr>
            <a:xfrm>
              <a:off x="660841" y="297238"/>
              <a:ext cx="1681164" cy="307468"/>
            </a:xfrm>
            <a:custGeom>
              <a:avLst/>
              <a:gdLst/>
              <a:ahLst/>
              <a:cxnLst/>
              <a:rect l="l" t="t" r="r" b="b"/>
              <a:pathLst>
                <a:path w="1681164" h="307468" extrusionOk="0">
                  <a:moveTo>
                    <a:pt x="0" y="0"/>
                  </a:moveTo>
                  <a:lnTo>
                    <a:pt x="1681164" y="0"/>
                  </a:lnTo>
                  <a:lnTo>
                    <a:pt x="1681164" y="307467"/>
                  </a:lnTo>
                  <a:lnTo>
                    <a:pt x="0" y="307467"/>
                  </a:lnTo>
                  <a:lnTo>
                    <a:pt x="0" y="0"/>
                  </a:lnTo>
                  <a:close/>
                </a:path>
              </a:pathLst>
            </a:custGeom>
            <a:blipFill rotWithShape="1">
              <a:blip r:embed="rId3">
                <a:alphaModFix/>
              </a:blip>
              <a:stretch>
                <a:fillRect l="-25537" t="-483676" r="-21038" b="-217669"/>
              </a:stretch>
            </a:blipFill>
            <a:ln>
              <a:noFill/>
            </a:ln>
          </p:spPr>
        </p:sp>
      </p:grpSp>
      <p:sp>
        <p:nvSpPr>
          <p:cNvPr id="553" name="Google Shape;553;p34"/>
          <p:cNvSpPr txBox="1"/>
          <p:nvPr/>
        </p:nvSpPr>
        <p:spPr>
          <a:xfrm>
            <a:off x="252462" y="9773183"/>
            <a:ext cx="1942500" cy="33840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1D252D"/>
                </a:solidFill>
                <a:latin typeface="Arial"/>
                <a:ea typeface="Arial"/>
                <a:cs typeface="Arial"/>
                <a:sym typeface="Arial"/>
              </a:rPr>
              <a:t>Final Project</a:t>
            </a: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62" y="1785226"/>
            <a:ext cx="10690509" cy="776502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BED"/>
        </a:solidFill>
        <a:effectLst/>
      </p:bgPr>
    </p:bg>
    <p:spTree>
      <p:nvGrpSpPr>
        <p:cNvPr id="1" name="Shape 559"/>
        <p:cNvGrpSpPr/>
        <p:nvPr/>
      </p:nvGrpSpPr>
      <p:grpSpPr>
        <a:xfrm>
          <a:off x="0" y="0"/>
          <a:ext cx="0" cy="0"/>
          <a:chOff x="0" y="0"/>
          <a:chExt cx="0" cy="0"/>
        </a:xfrm>
      </p:grpSpPr>
      <p:pic>
        <p:nvPicPr>
          <p:cNvPr id="560" name="Google Shape;560;p35"/>
          <p:cNvPicPr preferRelativeResize="0"/>
          <p:nvPr/>
        </p:nvPicPr>
        <p:blipFill>
          <a:blip r:embed="rId3">
            <a:alphaModFix amt="30000"/>
          </a:blip>
          <a:stretch>
            <a:fillRect/>
          </a:stretch>
        </p:blipFill>
        <p:spPr>
          <a:xfrm>
            <a:off x="14099300" y="6279975"/>
            <a:ext cx="4188700" cy="4188700"/>
          </a:xfrm>
          <a:prstGeom prst="rect">
            <a:avLst/>
          </a:prstGeom>
          <a:noFill/>
          <a:ln>
            <a:noFill/>
          </a:ln>
        </p:spPr>
      </p:pic>
      <p:sp>
        <p:nvSpPr>
          <p:cNvPr id="561" name="Google Shape;561;p35"/>
          <p:cNvSpPr txBox="1">
            <a:spLocks noGrp="1"/>
          </p:cNvSpPr>
          <p:nvPr>
            <p:ph type="title"/>
          </p:nvPr>
        </p:nvSpPr>
        <p:spPr>
          <a:xfrm>
            <a:off x="5029200" y="558813"/>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5500">
                <a:solidFill>
                  <a:srgbClr val="992800"/>
                </a:solidFill>
                <a:latin typeface="Ultra"/>
                <a:ea typeface="Ultra"/>
                <a:cs typeface="Ultra"/>
                <a:sym typeface="Ultra"/>
              </a:rPr>
              <a:t>Key Factor</a:t>
            </a:r>
            <a:endParaRPr sz="5500">
              <a:solidFill>
                <a:srgbClr val="992800"/>
              </a:solidFill>
              <a:latin typeface="Ultra"/>
              <a:ea typeface="Ultra"/>
              <a:cs typeface="Ultra"/>
              <a:sym typeface="Ultra"/>
            </a:endParaRPr>
          </a:p>
        </p:txBody>
      </p:sp>
      <p:grpSp>
        <p:nvGrpSpPr>
          <p:cNvPr id="562" name="Google Shape;562;p35"/>
          <p:cNvGrpSpPr/>
          <p:nvPr/>
        </p:nvGrpSpPr>
        <p:grpSpPr>
          <a:xfrm>
            <a:off x="492604" y="318426"/>
            <a:ext cx="1756504" cy="676457"/>
            <a:chOff x="0" y="0"/>
            <a:chExt cx="2342005" cy="901943"/>
          </a:xfrm>
        </p:grpSpPr>
        <p:sp>
          <p:nvSpPr>
            <p:cNvPr id="563" name="Google Shape;563;p35"/>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4">
                <a:alphaModFix/>
              </a:blip>
              <a:stretch>
                <a:fillRect l="-94976" t="-63005" r="-79086" b="-110195"/>
              </a:stretch>
            </a:blipFill>
            <a:ln>
              <a:noFill/>
            </a:ln>
          </p:spPr>
        </p:sp>
        <p:sp>
          <p:nvSpPr>
            <p:cNvPr id="564" name="Google Shape;564;p35"/>
            <p:cNvSpPr/>
            <p:nvPr/>
          </p:nvSpPr>
          <p:spPr>
            <a:xfrm>
              <a:off x="660841" y="297238"/>
              <a:ext cx="1681164" cy="307468"/>
            </a:xfrm>
            <a:custGeom>
              <a:avLst/>
              <a:gdLst/>
              <a:ahLst/>
              <a:cxnLst/>
              <a:rect l="l" t="t" r="r" b="b"/>
              <a:pathLst>
                <a:path w="1681164" h="307468" extrusionOk="0">
                  <a:moveTo>
                    <a:pt x="0" y="0"/>
                  </a:moveTo>
                  <a:lnTo>
                    <a:pt x="1681164" y="0"/>
                  </a:lnTo>
                  <a:lnTo>
                    <a:pt x="1681164" y="307467"/>
                  </a:lnTo>
                  <a:lnTo>
                    <a:pt x="0" y="307467"/>
                  </a:lnTo>
                  <a:lnTo>
                    <a:pt x="0" y="0"/>
                  </a:lnTo>
                  <a:close/>
                </a:path>
              </a:pathLst>
            </a:custGeom>
            <a:blipFill rotWithShape="1">
              <a:blip r:embed="rId4">
                <a:alphaModFix/>
              </a:blip>
              <a:stretch>
                <a:fillRect l="-25537" t="-483676" r="-21038" b="-217669"/>
              </a:stretch>
            </a:blipFill>
            <a:ln>
              <a:noFill/>
            </a:ln>
          </p:spPr>
        </p:sp>
      </p:grpSp>
      <p:sp>
        <p:nvSpPr>
          <p:cNvPr id="565" name="Google Shape;565;p35"/>
          <p:cNvSpPr txBox="1"/>
          <p:nvPr/>
        </p:nvSpPr>
        <p:spPr>
          <a:xfrm>
            <a:off x="252462" y="9773183"/>
            <a:ext cx="1942500" cy="33840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1D252D"/>
                </a:solidFill>
                <a:latin typeface="Arial"/>
                <a:ea typeface="Arial"/>
                <a:cs typeface="Arial"/>
                <a:sym typeface="Arial"/>
              </a:rPr>
              <a:t>Final Project</a:t>
            </a:r>
            <a:endParaRPr/>
          </a:p>
        </p:txBody>
      </p:sp>
      <p:graphicFrame>
        <p:nvGraphicFramePr>
          <p:cNvPr id="566" name="Google Shape;566;p35"/>
          <p:cNvGraphicFramePr/>
          <p:nvPr>
            <p:extLst>
              <p:ext uri="{D42A27DB-BD31-4B8C-83A1-F6EECF244321}">
                <p14:modId xmlns:p14="http://schemas.microsoft.com/office/powerpoint/2010/main" val="3077817876"/>
              </p:ext>
            </p:extLst>
          </p:nvPr>
        </p:nvGraphicFramePr>
        <p:xfrm>
          <a:off x="1353875" y="2288600"/>
          <a:ext cx="15580250" cy="6184520"/>
        </p:xfrm>
        <a:graphic>
          <a:graphicData uri="http://schemas.openxmlformats.org/drawingml/2006/table">
            <a:tbl>
              <a:tblPr>
                <a:noFill/>
                <a:tableStyleId>{C4207997-4684-4B42-9324-99A82F962B08}</a:tableStyleId>
              </a:tblPr>
              <a:tblGrid>
                <a:gridCol w="6186850"/>
                <a:gridCol w="9393400"/>
              </a:tblGrid>
              <a:tr h="998800">
                <a:tc>
                  <a:txBody>
                    <a:bodyPr/>
                    <a:lstStyle/>
                    <a:p>
                      <a:pPr marL="0" lvl="0" indent="0" algn="ctr" rtl="0">
                        <a:lnSpc>
                          <a:spcPct val="115000"/>
                        </a:lnSpc>
                        <a:spcBef>
                          <a:spcPts val="360"/>
                        </a:spcBef>
                        <a:spcAft>
                          <a:spcPts val="0"/>
                        </a:spcAft>
                        <a:buNone/>
                      </a:pPr>
                      <a:r>
                        <a:rPr lang="en-US" sz="3000" b="1" dirty="0">
                          <a:solidFill>
                            <a:schemeClr val="dk1"/>
                          </a:solidFill>
                        </a:rPr>
                        <a:t>Key</a:t>
                      </a:r>
                      <a:endParaRPr sz="3000" b="1" dirty="0">
                        <a:solidFill>
                          <a:schemeClr val="dk1"/>
                        </a:solidFill>
                      </a:endParaRPr>
                    </a:p>
                  </a:txBody>
                  <a:tcPr marL="91425" marR="91425" marT="91425" marB="91425" anchor="ctr">
                    <a:solidFill>
                      <a:srgbClr val="FFAF00"/>
                    </a:solidFill>
                  </a:tcPr>
                </a:tc>
                <a:tc>
                  <a:txBody>
                    <a:bodyPr/>
                    <a:lstStyle/>
                    <a:p>
                      <a:pPr marL="0" lvl="0" indent="0" algn="ctr" rtl="0">
                        <a:lnSpc>
                          <a:spcPct val="115000"/>
                        </a:lnSpc>
                        <a:spcBef>
                          <a:spcPts val="360"/>
                        </a:spcBef>
                        <a:spcAft>
                          <a:spcPts val="0"/>
                        </a:spcAft>
                        <a:buClr>
                          <a:schemeClr val="dk1"/>
                        </a:buClr>
                        <a:buSzPts val="1100"/>
                        <a:buFont typeface="Arial"/>
                        <a:buNone/>
                      </a:pPr>
                      <a:r>
                        <a:rPr lang="en-US" sz="3000" b="1">
                          <a:solidFill>
                            <a:schemeClr val="dk1"/>
                          </a:solidFill>
                        </a:rPr>
                        <a:t>Description</a:t>
                      </a:r>
                      <a:endParaRPr/>
                    </a:p>
                  </a:txBody>
                  <a:tcPr marL="91425" marR="91425" marT="91425" marB="91425" anchor="ctr">
                    <a:solidFill>
                      <a:srgbClr val="FFAF00"/>
                    </a:solidFill>
                  </a:tcPr>
                </a:tc>
              </a:tr>
              <a:tr h="998800">
                <a:tc>
                  <a:txBody>
                    <a:bodyPr/>
                    <a:lstStyle/>
                    <a:p>
                      <a:pPr marL="0" marR="0" lvl="0" indent="0" algn="l" defTabSz="914400" rtl="0" eaLnBrk="1" fontAlgn="auto" latinLnBrk="0" hangingPunct="1">
                        <a:lnSpc>
                          <a:spcPct val="115000"/>
                        </a:lnSpc>
                        <a:spcBef>
                          <a:spcPts val="360"/>
                        </a:spcBef>
                        <a:spcAft>
                          <a:spcPts val="0"/>
                        </a:spcAft>
                        <a:buClr>
                          <a:srgbClr val="000000"/>
                        </a:buClr>
                        <a:buSzTx/>
                        <a:buFont typeface="Arial"/>
                        <a:buNone/>
                        <a:tabLst/>
                        <a:defRPr/>
                      </a:pPr>
                      <a:r>
                        <a:rPr kumimoji="0" lang="en-US" sz="2700" b="1" i="0" u="none" strike="noStrike" kern="0" cap="none" spc="0" normalizeH="0" baseline="0" noProof="0" dirty="0" err="1" smtClean="0">
                          <a:ln>
                            <a:noFill/>
                          </a:ln>
                          <a:solidFill>
                            <a:srgbClr val="000000"/>
                          </a:solidFill>
                          <a:effectLst/>
                          <a:uLnTx/>
                          <a:uFillTx/>
                          <a:latin typeface="Arial"/>
                          <a:cs typeface="Arial"/>
                          <a:sym typeface="Arial"/>
                        </a:rPr>
                        <a:t>last_contact_duration</a:t>
                      </a:r>
                      <a:endParaRPr kumimoji="0" lang="en-US" sz="2700" b="0" i="0" u="none" strike="noStrike" kern="0" cap="none" spc="0" normalizeH="0" baseline="0" noProof="0" dirty="0" smtClean="0">
                        <a:ln>
                          <a:noFill/>
                        </a:ln>
                        <a:solidFill>
                          <a:srgbClr val="000000"/>
                        </a:solidFill>
                        <a:effectLst/>
                        <a:uLnTx/>
                        <a:uFillTx/>
                        <a:latin typeface="Arial"/>
                        <a:cs typeface="Arial"/>
                        <a:sym typeface="Arial"/>
                      </a:endParaRPr>
                    </a:p>
                    <a:p>
                      <a:pPr marL="0" lvl="0" indent="0" algn="l" rtl="0">
                        <a:lnSpc>
                          <a:spcPct val="115000"/>
                        </a:lnSpc>
                        <a:spcBef>
                          <a:spcPts val="360"/>
                        </a:spcBef>
                        <a:spcAft>
                          <a:spcPts val="0"/>
                        </a:spcAft>
                        <a:buClr>
                          <a:schemeClr val="dk1"/>
                        </a:buClr>
                        <a:buSzPts val="1100"/>
                        <a:buFont typeface="Arial"/>
                        <a:buNone/>
                      </a:pPr>
                      <a:endParaRPr lang="en-US" sz="1100" dirty="0"/>
                    </a:p>
                  </a:txBody>
                  <a:tcPr marL="91425" marR="91425" marT="91425" marB="914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100" dirty="0" err="1" smtClean="0"/>
                        <a:t>Menunjukkan</a:t>
                      </a:r>
                      <a:r>
                        <a:rPr lang="en-US" sz="2100" dirty="0" smtClean="0"/>
                        <a:t> </a:t>
                      </a:r>
                      <a:r>
                        <a:rPr lang="en-US" sz="2100" dirty="0" err="1" smtClean="0"/>
                        <a:t>seberapa</a:t>
                      </a:r>
                      <a:r>
                        <a:rPr lang="en-US" sz="2100" dirty="0" smtClean="0"/>
                        <a:t> </a:t>
                      </a:r>
                      <a:r>
                        <a:rPr lang="en-US" sz="2100" dirty="0" err="1" smtClean="0"/>
                        <a:t>efektif</a:t>
                      </a:r>
                      <a:r>
                        <a:rPr lang="en-US" sz="2100" dirty="0" smtClean="0"/>
                        <a:t> </a:t>
                      </a:r>
                      <a:r>
                        <a:rPr lang="en-US" sz="2100" dirty="0" err="1" smtClean="0"/>
                        <a:t>dan</a:t>
                      </a:r>
                      <a:r>
                        <a:rPr lang="en-US" sz="2100" dirty="0" smtClean="0"/>
                        <a:t> </a:t>
                      </a:r>
                      <a:r>
                        <a:rPr lang="en-US" sz="2100" dirty="0" err="1" smtClean="0"/>
                        <a:t>intensif</a:t>
                      </a:r>
                      <a:r>
                        <a:rPr lang="en-US" sz="2100" dirty="0" smtClean="0"/>
                        <a:t> campaign yang </a:t>
                      </a:r>
                      <a:r>
                        <a:rPr lang="en-US" sz="2100" dirty="0" err="1" smtClean="0"/>
                        <a:t>diberikan</a:t>
                      </a:r>
                      <a:r>
                        <a:rPr lang="en-US" sz="2100" dirty="0" smtClean="0"/>
                        <a:t> </a:t>
                      </a:r>
                      <a:r>
                        <a:rPr lang="en-US" sz="2100" dirty="0" err="1" smtClean="0"/>
                        <a:t>kepada</a:t>
                      </a:r>
                      <a:r>
                        <a:rPr lang="en-US" sz="2100" dirty="0" smtClean="0"/>
                        <a:t> </a:t>
                      </a:r>
                      <a:r>
                        <a:rPr lang="en-US" sz="2100" dirty="0" err="1" smtClean="0"/>
                        <a:t>pelanggan</a:t>
                      </a:r>
                      <a:r>
                        <a:rPr lang="en-US" sz="2100" dirty="0" smtClean="0"/>
                        <a:t>. </a:t>
                      </a:r>
                      <a:r>
                        <a:rPr lang="en-US" sz="2100" dirty="0" err="1" smtClean="0"/>
                        <a:t>Saat</a:t>
                      </a:r>
                      <a:r>
                        <a:rPr lang="en-US" sz="2100" dirty="0" smtClean="0"/>
                        <a:t> </a:t>
                      </a:r>
                      <a:r>
                        <a:rPr lang="en-US" sz="2100" dirty="0" err="1" smtClean="0"/>
                        <a:t>melakukan</a:t>
                      </a:r>
                      <a:r>
                        <a:rPr lang="en-US" sz="2100" dirty="0" smtClean="0"/>
                        <a:t> campaign </a:t>
                      </a:r>
                      <a:r>
                        <a:rPr lang="en-US" sz="2100" dirty="0" err="1" smtClean="0"/>
                        <a:t>lebih</a:t>
                      </a:r>
                      <a:r>
                        <a:rPr lang="en-US" sz="2100" dirty="0" smtClean="0"/>
                        <a:t> </a:t>
                      </a:r>
                      <a:r>
                        <a:rPr lang="en-US" sz="2100" dirty="0" err="1" smtClean="0"/>
                        <a:t>efektif</a:t>
                      </a:r>
                      <a:r>
                        <a:rPr lang="en-US" sz="2100" dirty="0" smtClean="0"/>
                        <a:t> </a:t>
                      </a:r>
                      <a:r>
                        <a:rPr lang="en-US" sz="2100" dirty="0" err="1" smtClean="0"/>
                        <a:t>ketika</a:t>
                      </a:r>
                      <a:r>
                        <a:rPr lang="en-US" sz="2100" dirty="0" smtClean="0"/>
                        <a:t> </a:t>
                      </a:r>
                      <a:r>
                        <a:rPr lang="en-US" sz="2100" dirty="0" err="1" smtClean="0"/>
                        <a:t>durasi</a:t>
                      </a:r>
                      <a:r>
                        <a:rPr lang="en-US" sz="2100" dirty="0" smtClean="0"/>
                        <a:t> </a:t>
                      </a:r>
                      <a:r>
                        <a:rPr lang="en-US" sz="2100" dirty="0" err="1" smtClean="0"/>
                        <a:t>lebih</a:t>
                      </a:r>
                      <a:r>
                        <a:rPr lang="en-US" sz="2100" dirty="0" smtClean="0"/>
                        <a:t> </a:t>
                      </a:r>
                      <a:r>
                        <a:rPr lang="en-US" sz="2100" dirty="0" err="1" smtClean="0"/>
                        <a:t>singkat</a:t>
                      </a:r>
                      <a:r>
                        <a:rPr lang="en-US" sz="2100" dirty="0" smtClean="0"/>
                        <a:t> </a:t>
                      </a:r>
                      <a:r>
                        <a:rPr lang="en-US" sz="2100" dirty="0" err="1" smtClean="0"/>
                        <a:t>dan</a:t>
                      </a:r>
                      <a:r>
                        <a:rPr lang="en-US" sz="2100" dirty="0" smtClean="0"/>
                        <a:t> </a:t>
                      </a:r>
                      <a:r>
                        <a:rPr lang="en-US" sz="2100" dirty="0" err="1" smtClean="0"/>
                        <a:t>penjabaran</a:t>
                      </a:r>
                      <a:r>
                        <a:rPr lang="en-US" sz="2100" dirty="0" smtClean="0"/>
                        <a:t> campaign </a:t>
                      </a:r>
                      <a:r>
                        <a:rPr lang="en-US" sz="2100" dirty="0" err="1" smtClean="0"/>
                        <a:t>secara</a:t>
                      </a:r>
                      <a:r>
                        <a:rPr lang="en-US" sz="2100" dirty="0" smtClean="0"/>
                        <a:t> </a:t>
                      </a:r>
                      <a:r>
                        <a:rPr lang="en-US" sz="2100" dirty="0" err="1" smtClean="0"/>
                        <a:t>singkat</a:t>
                      </a:r>
                      <a:r>
                        <a:rPr lang="en-US" sz="2100" dirty="0" smtClean="0"/>
                        <a:t> </a:t>
                      </a:r>
                      <a:r>
                        <a:rPr lang="en-US" sz="2100" dirty="0" err="1" smtClean="0"/>
                        <a:t>dan</a:t>
                      </a:r>
                      <a:r>
                        <a:rPr lang="en-US" sz="2100" dirty="0" smtClean="0"/>
                        <a:t> </a:t>
                      </a:r>
                      <a:r>
                        <a:rPr lang="en-US" sz="2100" dirty="0" err="1" smtClean="0"/>
                        <a:t>jelas</a:t>
                      </a:r>
                      <a:r>
                        <a:rPr lang="en-US" sz="2100" dirty="0" smtClean="0"/>
                        <a:t>.</a:t>
                      </a:r>
                    </a:p>
                  </a:txBody>
                  <a:tcPr marL="91425" marR="91425" marT="91425" marB="91425"/>
                </a:tc>
              </a:tr>
              <a:tr h="998800">
                <a:tc>
                  <a:txBody>
                    <a:bodyPr/>
                    <a:lstStyle/>
                    <a:p>
                      <a:pPr marL="0" lvl="0" indent="0" algn="l" rtl="0">
                        <a:lnSpc>
                          <a:spcPct val="115000"/>
                        </a:lnSpc>
                        <a:spcBef>
                          <a:spcPts val="360"/>
                        </a:spcBef>
                        <a:spcAft>
                          <a:spcPts val="0"/>
                        </a:spcAft>
                        <a:buNone/>
                      </a:pPr>
                      <a:r>
                        <a:rPr lang="id-ID" sz="2700" b="1" dirty="0" smtClean="0">
                          <a:solidFill>
                            <a:schemeClr val="dk1"/>
                          </a:solidFill>
                        </a:rPr>
                        <a:t>age</a:t>
                      </a:r>
                      <a:endParaRPr lang="en-US" sz="2700" b="1" dirty="0">
                        <a:solidFill>
                          <a:schemeClr val="dk1"/>
                        </a:solidFill>
                      </a:endParaRPr>
                    </a:p>
                  </a:txBody>
                  <a:tcPr marL="91425" marR="91425" marT="91425" marB="91425" anchor="ctr"/>
                </a:tc>
                <a:tc>
                  <a:txBody>
                    <a:bodyPr/>
                    <a:lstStyle/>
                    <a:p>
                      <a:pPr marL="0" lvl="0" indent="0" algn="l" rtl="0">
                        <a:spcBef>
                          <a:spcPts val="0"/>
                        </a:spcBef>
                        <a:spcAft>
                          <a:spcPts val="0"/>
                        </a:spcAft>
                        <a:buNone/>
                      </a:pPr>
                      <a:r>
                        <a:rPr lang="id-ID" sz="2100" dirty="0" smtClean="0"/>
                        <a:t>Menunjukan umur nasabah.</a:t>
                      </a:r>
                      <a:r>
                        <a:rPr lang="id-ID" sz="2100" baseline="0" dirty="0" smtClean="0"/>
                        <a:t> </a:t>
                      </a:r>
                      <a:endParaRPr lang="en-US" sz="2100" dirty="0"/>
                    </a:p>
                  </a:txBody>
                  <a:tcPr marL="91425" marR="91425" marT="91425" marB="91425"/>
                </a:tc>
              </a:tr>
              <a:tr h="998800">
                <a:tc>
                  <a:txBody>
                    <a:bodyPr/>
                    <a:lstStyle/>
                    <a:p>
                      <a:pPr marL="0" marR="0" lvl="0" indent="0" algn="l" defTabSz="914400" rtl="0" eaLnBrk="1" fontAlgn="auto" latinLnBrk="0" hangingPunct="1">
                        <a:lnSpc>
                          <a:spcPct val="115000"/>
                        </a:lnSpc>
                        <a:spcBef>
                          <a:spcPts val="360"/>
                        </a:spcBef>
                        <a:spcAft>
                          <a:spcPts val="0"/>
                        </a:spcAft>
                        <a:buClr>
                          <a:srgbClr val="000000"/>
                        </a:buClr>
                        <a:buSzPts val="1100"/>
                        <a:buFont typeface="Arial"/>
                        <a:buNone/>
                        <a:tabLst/>
                        <a:defRPr/>
                      </a:pPr>
                      <a:r>
                        <a:rPr kumimoji="0" lang="en-US" sz="2700" b="1" i="0" u="none" strike="noStrike" kern="0" cap="none" spc="0" normalizeH="0" baseline="0" noProof="0" dirty="0" err="1" smtClean="0">
                          <a:ln>
                            <a:noFill/>
                          </a:ln>
                          <a:solidFill>
                            <a:srgbClr val="000000"/>
                          </a:solidFill>
                          <a:effectLst/>
                          <a:uLnTx/>
                          <a:uFillTx/>
                          <a:latin typeface="Arial"/>
                          <a:cs typeface="Arial"/>
                          <a:sym typeface="Arial"/>
                        </a:rPr>
                        <a:t>has_housing_loan</a:t>
                      </a:r>
                      <a:endParaRPr kumimoji="0" lang="en-US" sz="1100" b="0" i="0" u="none" strike="noStrike" kern="0" cap="none" spc="0" normalizeH="0" baseline="0" noProof="0" dirty="0" smtClean="0">
                        <a:ln>
                          <a:noFill/>
                        </a:ln>
                        <a:solidFill>
                          <a:srgbClr val="000000"/>
                        </a:solidFill>
                        <a:effectLst/>
                        <a:uLnTx/>
                        <a:uFillTx/>
                        <a:latin typeface="Arial"/>
                        <a:cs typeface="Arial"/>
                        <a:sym typeface="Arial"/>
                      </a:endParaRPr>
                    </a:p>
                    <a:p>
                      <a:pPr marL="0" lvl="0" indent="0" algn="l" rtl="0">
                        <a:lnSpc>
                          <a:spcPct val="115000"/>
                        </a:lnSpc>
                        <a:spcBef>
                          <a:spcPts val="360"/>
                        </a:spcBef>
                        <a:spcAft>
                          <a:spcPts val="0"/>
                        </a:spcAft>
                        <a:buClr>
                          <a:schemeClr val="dk1"/>
                        </a:buClr>
                        <a:buSzPts val="1100"/>
                        <a:buFont typeface="Arial"/>
                        <a:buNone/>
                      </a:pPr>
                      <a:endParaRPr sz="1100" dirty="0"/>
                    </a:p>
                  </a:txBody>
                  <a:tcPr marL="91425" marR="91425" marT="91425" marB="914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100" dirty="0" err="1" smtClean="0">
                          <a:solidFill>
                            <a:schemeClr val="dk1"/>
                          </a:solidFill>
                        </a:rPr>
                        <a:t>Fitur</a:t>
                      </a:r>
                      <a:r>
                        <a:rPr lang="en-US" sz="2100" dirty="0" smtClean="0">
                          <a:solidFill>
                            <a:schemeClr val="dk1"/>
                          </a:solidFill>
                        </a:rPr>
                        <a:t> </a:t>
                      </a:r>
                      <a:r>
                        <a:rPr lang="en-US" sz="2100" dirty="0" err="1" smtClean="0">
                          <a:solidFill>
                            <a:schemeClr val="dk1"/>
                          </a:solidFill>
                        </a:rPr>
                        <a:t>ini</a:t>
                      </a:r>
                      <a:r>
                        <a:rPr lang="en-US" sz="2100" dirty="0" smtClean="0">
                          <a:solidFill>
                            <a:schemeClr val="dk1"/>
                          </a:solidFill>
                        </a:rPr>
                        <a:t> </a:t>
                      </a:r>
                      <a:r>
                        <a:rPr lang="en-US" sz="2100" dirty="0" err="1" smtClean="0">
                          <a:solidFill>
                            <a:schemeClr val="dk1"/>
                          </a:solidFill>
                        </a:rPr>
                        <a:t>memperlihatkan</a:t>
                      </a:r>
                      <a:r>
                        <a:rPr lang="en-US" sz="2100" dirty="0" smtClean="0">
                          <a:solidFill>
                            <a:schemeClr val="dk1"/>
                          </a:solidFill>
                        </a:rPr>
                        <a:t> </a:t>
                      </a:r>
                      <a:r>
                        <a:rPr lang="en-US" sz="2100" dirty="0" err="1" smtClean="0">
                          <a:solidFill>
                            <a:schemeClr val="dk1"/>
                          </a:solidFill>
                        </a:rPr>
                        <a:t>apakah</a:t>
                      </a:r>
                      <a:r>
                        <a:rPr lang="en-US" sz="2100" dirty="0" smtClean="0">
                          <a:solidFill>
                            <a:schemeClr val="dk1"/>
                          </a:solidFill>
                        </a:rPr>
                        <a:t> </a:t>
                      </a:r>
                      <a:r>
                        <a:rPr lang="en-US" sz="2100" dirty="0" err="1" smtClean="0">
                          <a:solidFill>
                            <a:schemeClr val="dk1"/>
                          </a:solidFill>
                        </a:rPr>
                        <a:t>nasabah</a:t>
                      </a:r>
                      <a:r>
                        <a:rPr lang="en-US" sz="2100" dirty="0" smtClean="0">
                          <a:solidFill>
                            <a:schemeClr val="dk1"/>
                          </a:solidFill>
                        </a:rPr>
                        <a:t> </a:t>
                      </a:r>
                      <a:r>
                        <a:rPr lang="en-US" sz="2100" dirty="0" err="1" smtClean="0">
                          <a:solidFill>
                            <a:schemeClr val="dk1"/>
                          </a:solidFill>
                        </a:rPr>
                        <a:t>memiliki</a:t>
                      </a:r>
                      <a:r>
                        <a:rPr lang="en-US" sz="2100" dirty="0" smtClean="0">
                          <a:solidFill>
                            <a:schemeClr val="dk1"/>
                          </a:solidFill>
                        </a:rPr>
                        <a:t> </a:t>
                      </a:r>
                      <a:r>
                        <a:rPr lang="en-US" sz="2100" dirty="0" err="1" smtClean="0">
                          <a:solidFill>
                            <a:schemeClr val="dk1"/>
                          </a:solidFill>
                        </a:rPr>
                        <a:t>tanggungan</a:t>
                      </a:r>
                      <a:r>
                        <a:rPr lang="en-US" sz="2100" dirty="0" smtClean="0">
                          <a:solidFill>
                            <a:schemeClr val="dk1"/>
                          </a:solidFill>
                        </a:rPr>
                        <a:t> KPR </a:t>
                      </a:r>
                      <a:r>
                        <a:rPr lang="en-US" sz="2100" dirty="0" err="1" smtClean="0">
                          <a:solidFill>
                            <a:schemeClr val="dk1"/>
                          </a:solidFill>
                        </a:rPr>
                        <a:t>atau</a:t>
                      </a:r>
                      <a:r>
                        <a:rPr lang="en-US" sz="2100" dirty="0" smtClean="0">
                          <a:solidFill>
                            <a:schemeClr val="dk1"/>
                          </a:solidFill>
                        </a:rPr>
                        <a:t> </a:t>
                      </a:r>
                      <a:r>
                        <a:rPr lang="en-US" sz="2100" dirty="0" err="1" smtClean="0">
                          <a:solidFill>
                            <a:schemeClr val="dk1"/>
                          </a:solidFill>
                        </a:rPr>
                        <a:t>tidak</a:t>
                      </a:r>
                      <a:r>
                        <a:rPr lang="en-US" sz="2100" dirty="0" smtClean="0">
                          <a:solidFill>
                            <a:schemeClr val="dk1"/>
                          </a:solidFill>
                        </a:rPr>
                        <a:t>. </a:t>
                      </a:r>
                      <a:endParaRPr lang="en-US" sz="2100" dirty="0" smtClean="0"/>
                    </a:p>
                  </a:txBody>
                  <a:tcPr marL="91425" marR="91425" marT="91425" marB="91425"/>
                </a:tc>
              </a:tr>
              <a:tr h="998800">
                <a:tc>
                  <a:txBody>
                    <a:bodyPr/>
                    <a:lstStyle/>
                    <a:p>
                      <a:pPr marL="0" marR="0" lvl="0" indent="0" algn="l" defTabSz="914400" rtl="0" eaLnBrk="1" fontAlgn="auto" latinLnBrk="0" hangingPunct="1">
                        <a:lnSpc>
                          <a:spcPct val="115000"/>
                        </a:lnSpc>
                        <a:spcBef>
                          <a:spcPts val="360"/>
                        </a:spcBef>
                        <a:spcAft>
                          <a:spcPts val="0"/>
                        </a:spcAft>
                        <a:buClr>
                          <a:srgbClr val="000000"/>
                        </a:buClr>
                        <a:buSzPts val="1100"/>
                        <a:buFont typeface="Arial"/>
                        <a:buNone/>
                        <a:tabLst/>
                        <a:defRPr/>
                      </a:pPr>
                      <a:r>
                        <a:rPr kumimoji="0" lang="id-ID" sz="2700" b="1" i="0" u="none" strike="noStrike" kern="0" cap="none" spc="0" normalizeH="0" baseline="0" noProof="0" dirty="0" smtClean="0">
                          <a:ln>
                            <a:noFill/>
                          </a:ln>
                          <a:solidFill>
                            <a:srgbClr val="000000"/>
                          </a:solidFill>
                          <a:effectLst/>
                          <a:uLnTx/>
                          <a:uFillTx/>
                          <a:latin typeface="Arial"/>
                          <a:cs typeface="Arial"/>
                          <a:sym typeface="Arial"/>
                        </a:rPr>
                        <a:t>days_since_last_contacted</a:t>
                      </a:r>
                      <a:endParaRPr kumimoji="0" lang="id-ID" sz="1100" b="0" i="0" u="none" strike="noStrike" kern="0" cap="none" spc="0" normalizeH="0" baseline="0" noProof="0" dirty="0" smtClean="0">
                        <a:ln>
                          <a:noFill/>
                        </a:ln>
                        <a:solidFill>
                          <a:srgbClr val="000000"/>
                        </a:solidFill>
                        <a:effectLst/>
                        <a:uLnTx/>
                        <a:uFillTx/>
                        <a:latin typeface="Arial"/>
                        <a:cs typeface="Arial"/>
                        <a:sym typeface="Arial"/>
                      </a:endParaRPr>
                    </a:p>
                    <a:p>
                      <a:pPr marL="0" lvl="0" indent="0" algn="l" rtl="0">
                        <a:lnSpc>
                          <a:spcPct val="115000"/>
                        </a:lnSpc>
                        <a:spcBef>
                          <a:spcPts val="360"/>
                        </a:spcBef>
                        <a:spcAft>
                          <a:spcPts val="0"/>
                        </a:spcAft>
                        <a:buClr>
                          <a:schemeClr val="dk1"/>
                        </a:buClr>
                        <a:buSzPts val="1100"/>
                        <a:buFont typeface="Arial"/>
                        <a:buNone/>
                      </a:pPr>
                      <a:endParaRPr sz="1100" dirty="0"/>
                    </a:p>
                  </a:txBody>
                  <a:tcPr marL="91425" marR="91425" marT="91425" marB="914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d-ID" sz="2100" dirty="0" smtClean="0"/>
                        <a:t>Menunjukan</a:t>
                      </a:r>
                      <a:r>
                        <a:rPr lang="id-ID" sz="2100" baseline="0" dirty="0" smtClean="0"/>
                        <a:t> jumlah hari terakhir nasabah dihubungi.</a:t>
                      </a:r>
                      <a:endParaRPr lang="en-US" sz="2100" dirty="0" smtClean="0"/>
                    </a:p>
                  </a:txBody>
                  <a:tcPr marL="91425" marR="91425" marT="91425" marB="91425"/>
                </a:tc>
              </a:tr>
              <a:tr h="1046350">
                <a:tc>
                  <a:txBody>
                    <a:bodyPr/>
                    <a:lstStyle/>
                    <a:p>
                      <a:pPr marL="0" marR="0" lvl="0" indent="0" algn="l" defTabSz="914400" rtl="0" eaLnBrk="1" fontAlgn="auto" latinLnBrk="0" hangingPunct="1">
                        <a:lnSpc>
                          <a:spcPct val="115000"/>
                        </a:lnSpc>
                        <a:spcBef>
                          <a:spcPts val="360"/>
                        </a:spcBef>
                        <a:spcAft>
                          <a:spcPts val="0"/>
                        </a:spcAft>
                        <a:buClr>
                          <a:srgbClr val="000000"/>
                        </a:buClr>
                        <a:buSzTx/>
                        <a:buFont typeface="Arial"/>
                        <a:buNone/>
                        <a:tabLst/>
                        <a:defRPr/>
                      </a:pPr>
                      <a:r>
                        <a:rPr lang="en-US" sz="2700" b="1" dirty="0" err="1" smtClean="0">
                          <a:solidFill>
                            <a:schemeClr val="dk1"/>
                          </a:solidFill>
                        </a:rPr>
                        <a:t>num_contact_campaign</a:t>
                      </a:r>
                      <a:endParaRPr lang="en-US" sz="1100" dirty="0" smtClean="0"/>
                    </a:p>
                  </a:txBody>
                  <a:tcPr marL="91425" marR="91425" marT="91425" marB="914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100" dirty="0" err="1" smtClean="0"/>
                        <a:t>Jumlah</a:t>
                      </a:r>
                      <a:r>
                        <a:rPr lang="en-US" sz="2100" dirty="0" smtClean="0"/>
                        <a:t> </a:t>
                      </a:r>
                      <a:r>
                        <a:rPr lang="en-US" sz="2100" dirty="0" err="1" smtClean="0"/>
                        <a:t>kontak</a:t>
                      </a:r>
                      <a:r>
                        <a:rPr lang="en-US" sz="2100" dirty="0" smtClean="0"/>
                        <a:t> </a:t>
                      </a:r>
                      <a:r>
                        <a:rPr lang="en-US" sz="2100" dirty="0" err="1" smtClean="0"/>
                        <a:t>selama</a:t>
                      </a:r>
                      <a:r>
                        <a:rPr lang="en-US" sz="2100" dirty="0" smtClean="0"/>
                        <a:t> campaign </a:t>
                      </a:r>
                      <a:r>
                        <a:rPr lang="en-US" sz="2100" dirty="0" err="1" smtClean="0"/>
                        <a:t>menunjukkan</a:t>
                      </a:r>
                      <a:r>
                        <a:rPr lang="en-US" sz="2100" dirty="0" smtClean="0"/>
                        <a:t> </a:t>
                      </a:r>
                      <a:r>
                        <a:rPr lang="en-US" sz="2100" dirty="0" err="1" smtClean="0"/>
                        <a:t>tingkat</a:t>
                      </a:r>
                      <a:r>
                        <a:rPr lang="en-US" sz="2100" dirty="0" smtClean="0"/>
                        <a:t> </a:t>
                      </a:r>
                      <a:r>
                        <a:rPr lang="en-US" sz="2100" dirty="0" err="1" smtClean="0"/>
                        <a:t>interaksi</a:t>
                      </a:r>
                      <a:r>
                        <a:rPr lang="en-US" sz="2100" dirty="0" smtClean="0"/>
                        <a:t> </a:t>
                      </a:r>
                      <a:r>
                        <a:rPr lang="en-US" sz="2100" dirty="0" err="1" smtClean="0"/>
                        <a:t>dan</a:t>
                      </a:r>
                      <a:r>
                        <a:rPr lang="en-US" sz="2100" dirty="0" smtClean="0"/>
                        <a:t> </a:t>
                      </a:r>
                      <a:r>
                        <a:rPr lang="en-US" sz="2100" dirty="0" err="1" smtClean="0"/>
                        <a:t>pengaruh</a:t>
                      </a:r>
                      <a:r>
                        <a:rPr lang="en-US" sz="2100" dirty="0" smtClean="0"/>
                        <a:t> campaign </a:t>
                      </a:r>
                      <a:r>
                        <a:rPr lang="en-US" sz="2100" dirty="0" err="1" smtClean="0"/>
                        <a:t>terhadap</a:t>
                      </a:r>
                      <a:r>
                        <a:rPr lang="en-US" sz="2100" dirty="0" smtClean="0"/>
                        <a:t> </a:t>
                      </a:r>
                      <a:r>
                        <a:rPr lang="en-US" sz="2100" dirty="0" err="1" smtClean="0"/>
                        <a:t>keputusan</a:t>
                      </a:r>
                      <a:r>
                        <a:rPr lang="en-US" sz="2100" dirty="0" smtClean="0"/>
                        <a:t> </a:t>
                      </a:r>
                      <a:r>
                        <a:rPr lang="en-US" sz="2100" dirty="0" err="1" smtClean="0"/>
                        <a:t>pelanggan</a:t>
                      </a:r>
                      <a:endParaRPr lang="en-US" sz="2100" dirty="0" smtClean="0"/>
                    </a:p>
                  </a:txBody>
                  <a:tcPr marL="91425" marR="91425" marT="91425" marB="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3"/>
        <p:cNvGrpSpPr/>
        <p:nvPr/>
      </p:nvGrpSpPr>
      <p:grpSpPr>
        <a:xfrm>
          <a:off x="0" y="0"/>
          <a:ext cx="0" cy="0"/>
          <a:chOff x="0" y="0"/>
          <a:chExt cx="0" cy="0"/>
        </a:xfrm>
      </p:grpSpPr>
      <p:grpSp>
        <p:nvGrpSpPr>
          <p:cNvPr id="584" name="Google Shape;584;p37"/>
          <p:cNvGrpSpPr/>
          <p:nvPr/>
        </p:nvGrpSpPr>
        <p:grpSpPr>
          <a:xfrm>
            <a:off x="492604" y="318426"/>
            <a:ext cx="1627027" cy="676457"/>
            <a:chOff x="0" y="0"/>
            <a:chExt cx="2169370" cy="901943"/>
          </a:xfrm>
        </p:grpSpPr>
        <p:sp>
          <p:nvSpPr>
            <p:cNvPr id="585" name="Google Shape;585;p37"/>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4">
                <a:alphaModFix/>
              </a:blip>
              <a:stretch>
                <a:fillRect l="-94976" t="-63012" r="-79093" b="-110196"/>
              </a:stretch>
            </a:blipFill>
            <a:ln>
              <a:noFill/>
            </a:ln>
          </p:spPr>
        </p:sp>
        <p:sp>
          <p:nvSpPr>
            <p:cNvPr id="586" name="Google Shape;586;p37"/>
            <p:cNvSpPr txBox="1"/>
            <p:nvPr/>
          </p:nvSpPr>
          <p:spPr>
            <a:xfrm>
              <a:off x="725539" y="294727"/>
              <a:ext cx="1443831" cy="25780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 b="0" i="0" u="none" strike="noStrike" cap="none">
                  <a:solidFill>
                    <a:srgbClr val="FFF6ED"/>
                  </a:solidFill>
                  <a:latin typeface="Arial"/>
                  <a:ea typeface="Arial"/>
                  <a:cs typeface="Arial"/>
                  <a:sym typeface="Arial"/>
                </a:rPr>
                <a:t>CODEFORFUN</a:t>
              </a:r>
              <a:endParaRPr/>
            </a:p>
          </p:txBody>
        </p:sp>
      </p:grpSp>
      <p:sp>
        <p:nvSpPr>
          <p:cNvPr id="587" name="Google Shape;587;p37"/>
          <p:cNvSpPr txBox="1"/>
          <p:nvPr/>
        </p:nvSpPr>
        <p:spPr>
          <a:xfrm>
            <a:off x="252462" y="9773183"/>
            <a:ext cx="1942502" cy="35306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F1EAD1"/>
                </a:solidFill>
                <a:latin typeface="Arial"/>
                <a:ea typeface="Arial"/>
                <a:cs typeface="Arial"/>
                <a:sym typeface="Arial"/>
              </a:rPr>
              <a:t>Final Project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BED"/>
        </a:solidFill>
        <a:effectLst/>
      </p:bgPr>
    </p:bg>
    <p:spTree>
      <p:nvGrpSpPr>
        <p:cNvPr id="1" name="Shape 591"/>
        <p:cNvGrpSpPr/>
        <p:nvPr/>
      </p:nvGrpSpPr>
      <p:grpSpPr>
        <a:xfrm>
          <a:off x="0" y="0"/>
          <a:ext cx="0" cy="0"/>
          <a:chOff x="0" y="0"/>
          <a:chExt cx="0" cy="0"/>
        </a:xfrm>
      </p:grpSpPr>
      <p:pic>
        <p:nvPicPr>
          <p:cNvPr id="592" name="Google Shape;592;p38"/>
          <p:cNvPicPr preferRelativeResize="0"/>
          <p:nvPr/>
        </p:nvPicPr>
        <p:blipFill>
          <a:blip r:embed="rId3">
            <a:alphaModFix amt="10000"/>
          </a:blip>
          <a:stretch>
            <a:fillRect/>
          </a:stretch>
        </p:blipFill>
        <p:spPr>
          <a:xfrm>
            <a:off x="0" y="-271001"/>
            <a:ext cx="18288000" cy="13716007"/>
          </a:xfrm>
          <a:prstGeom prst="rect">
            <a:avLst/>
          </a:prstGeom>
          <a:noFill/>
          <a:ln>
            <a:noFill/>
          </a:ln>
        </p:spPr>
      </p:pic>
      <p:sp>
        <p:nvSpPr>
          <p:cNvPr id="593" name="Google Shape;593;p38"/>
          <p:cNvSpPr txBox="1"/>
          <p:nvPr/>
        </p:nvSpPr>
        <p:spPr>
          <a:xfrm>
            <a:off x="3839633" y="4815401"/>
            <a:ext cx="975000" cy="5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594" name="Google Shape;594;p38"/>
          <p:cNvSpPr/>
          <p:nvPr/>
        </p:nvSpPr>
        <p:spPr>
          <a:xfrm>
            <a:off x="1943261" y="5306926"/>
            <a:ext cx="2025648" cy="1044738"/>
          </a:xfrm>
          <a:prstGeom prst="flowChartTerminator">
            <a:avLst/>
          </a:prstGeom>
          <a:solidFill>
            <a:srgbClr val="3C7F72"/>
          </a:solidFill>
          <a:ln w="9525" cap="flat" cmpd="sng">
            <a:solidFill>
              <a:schemeClr val="dk1"/>
            </a:solidFill>
            <a:prstDash val="solid"/>
            <a:round/>
            <a:headEnd type="none" w="sm" len="sm"/>
            <a:tailEnd type="none" w="sm" len="sm"/>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900" b="1">
                <a:latin typeface="Calibri"/>
                <a:ea typeface="Calibri"/>
                <a:cs typeface="Calibri"/>
                <a:sym typeface="Calibri"/>
              </a:rPr>
              <a:t>Start</a:t>
            </a:r>
            <a:endParaRPr sz="3900" b="1">
              <a:latin typeface="Calibri"/>
              <a:ea typeface="Calibri"/>
              <a:cs typeface="Calibri"/>
              <a:sym typeface="Calibri"/>
            </a:endParaRPr>
          </a:p>
        </p:txBody>
      </p:sp>
      <p:sp>
        <p:nvSpPr>
          <p:cNvPr id="595" name="Google Shape;595;p38"/>
          <p:cNvSpPr/>
          <p:nvPr/>
        </p:nvSpPr>
        <p:spPr>
          <a:xfrm>
            <a:off x="5268537" y="5000251"/>
            <a:ext cx="2722572" cy="1751760"/>
          </a:xfrm>
          <a:prstGeom prst="flowChartDocument">
            <a:avLst/>
          </a:prstGeom>
          <a:solidFill>
            <a:srgbClr val="FFAF00"/>
          </a:solidFill>
          <a:ln w="9525" cap="flat" cmpd="sng">
            <a:solidFill>
              <a:schemeClr val="dk1"/>
            </a:solidFill>
            <a:prstDash val="solid"/>
            <a:round/>
            <a:headEnd type="none" w="sm" len="sm"/>
            <a:tailEnd type="none" w="sm" len="sm"/>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900">
                <a:latin typeface="Calibri"/>
                <a:ea typeface="Calibri"/>
                <a:cs typeface="Calibri"/>
                <a:sym typeface="Calibri"/>
              </a:rPr>
              <a:t>Data nasabah</a:t>
            </a:r>
            <a:endParaRPr sz="3900">
              <a:latin typeface="Calibri"/>
              <a:ea typeface="Calibri"/>
              <a:cs typeface="Calibri"/>
              <a:sym typeface="Calibri"/>
            </a:endParaRPr>
          </a:p>
        </p:txBody>
      </p:sp>
      <p:sp>
        <p:nvSpPr>
          <p:cNvPr id="596" name="Google Shape;596;p38"/>
          <p:cNvSpPr/>
          <p:nvPr/>
        </p:nvSpPr>
        <p:spPr>
          <a:xfrm>
            <a:off x="9366975" y="4669350"/>
            <a:ext cx="3053700" cy="2484300"/>
          </a:xfrm>
          <a:prstGeom prst="rect">
            <a:avLst/>
          </a:prstGeom>
          <a:solidFill>
            <a:srgbClr val="FFAF00"/>
          </a:solidFill>
          <a:ln w="9525" cap="flat" cmpd="sng">
            <a:solidFill>
              <a:schemeClr val="dk2"/>
            </a:solidFill>
            <a:prstDash val="solid"/>
            <a:round/>
            <a:headEnd type="none" w="sm" len="sm"/>
            <a:tailEnd type="none" w="sm" len="sm"/>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200">
                <a:latin typeface="Calibri"/>
                <a:ea typeface="Calibri"/>
                <a:cs typeface="Calibri"/>
                <a:sym typeface="Calibri"/>
              </a:rPr>
              <a:t>Telemarketing menghubungi semua nasabah pada data</a:t>
            </a:r>
            <a:endParaRPr sz="3200">
              <a:latin typeface="Calibri"/>
              <a:ea typeface="Calibri"/>
              <a:cs typeface="Calibri"/>
              <a:sym typeface="Calibri"/>
            </a:endParaRPr>
          </a:p>
        </p:txBody>
      </p:sp>
      <p:sp>
        <p:nvSpPr>
          <p:cNvPr id="597" name="Google Shape;597;p38"/>
          <p:cNvSpPr/>
          <p:nvPr/>
        </p:nvSpPr>
        <p:spPr>
          <a:xfrm>
            <a:off x="14319078" y="5389131"/>
            <a:ext cx="2025648" cy="1044738"/>
          </a:xfrm>
          <a:prstGeom prst="flowChartTerminator">
            <a:avLst/>
          </a:prstGeom>
          <a:solidFill>
            <a:srgbClr val="992800"/>
          </a:solidFill>
          <a:ln w="9525" cap="flat" cmpd="sng">
            <a:solidFill>
              <a:schemeClr val="dk1"/>
            </a:solidFill>
            <a:prstDash val="solid"/>
            <a:round/>
            <a:headEnd type="none" w="sm" len="sm"/>
            <a:tailEnd type="none" w="sm" len="sm"/>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900">
                <a:solidFill>
                  <a:schemeClr val="lt1"/>
                </a:solidFill>
                <a:latin typeface="Calibri"/>
                <a:ea typeface="Calibri"/>
                <a:cs typeface="Calibri"/>
                <a:sym typeface="Calibri"/>
              </a:rPr>
              <a:t>Stop</a:t>
            </a:r>
            <a:endParaRPr sz="3900">
              <a:solidFill>
                <a:schemeClr val="lt1"/>
              </a:solidFill>
              <a:latin typeface="Calibri"/>
              <a:ea typeface="Calibri"/>
              <a:cs typeface="Calibri"/>
              <a:sym typeface="Calibri"/>
            </a:endParaRPr>
          </a:p>
        </p:txBody>
      </p:sp>
      <p:cxnSp>
        <p:nvCxnSpPr>
          <p:cNvPr id="598" name="Google Shape;598;p38"/>
          <p:cNvCxnSpPr/>
          <p:nvPr/>
        </p:nvCxnSpPr>
        <p:spPr>
          <a:xfrm>
            <a:off x="3968909" y="5829295"/>
            <a:ext cx="1303200" cy="12000"/>
          </a:xfrm>
          <a:prstGeom prst="straightConnector1">
            <a:avLst/>
          </a:prstGeom>
          <a:noFill/>
          <a:ln w="28575" cap="flat" cmpd="sng">
            <a:solidFill>
              <a:schemeClr val="dk2"/>
            </a:solidFill>
            <a:prstDash val="solid"/>
            <a:round/>
            <a:headEnd type="none" w="med" len="med"/>
            <a:tailEnd type="triangle" w="med" len="med"/>
          </a:ln>
        </p:spPr>
      </p:cxnSp>
      <p:cxnSp>
        <p:nvCxnSpPr>
          <p:cNvPr id="599" name="Google Shape;599;p38"/>
          <p:cNvCxnSpPr/>
          <p:nvPr/>
        </p:nvCxnSpPr>
        <p:spPr>
          <a:xfrm rot="10800000" flipH="1">
            <a:off x="12420688" y="5893950"/>
            <a:ext cx="1898400" cy="35100"/>
          </a:xfrm>
          <a:prstGeom prst="straightConnector1">
            <a:avLst/>
          </a:prstGeom>
          <a:noFill/>
          <a:ln w="28575" cap="flat" cmpd="sng">
            <a:solidFill>
              <a:schemeClr val="dk2"/>
            </a:solidFill>
            <a:prstDash val="solid"/>
            <a:round/>
            <a:headEnd type="none" w="med" len="med"/>
            <a:tailEnd type="triangle" w="med" len="med"/>
          </a:ln>
        </p:spPr>
      </p:cxnSp>
      <p:pic>
        <p:nvPicPr>
          <p:cNvPr id="600" name="Google Shape;600;p38"/>
          <p:cNvPicPr preferRelativeResize="0"/>
          <p:nvPr/>
        </p:nvPicPr>
        <p:blipFill>
          <a:blip r:embed="rId4">
            <a:alphaModFix/>
          </a:blip>
          <a:stretch>
            <a:fillRect/>
          </a:stretch>
        </p:blipFill>
        <p:spPr>
          <a:xfrm>
            <a:off x="4810449" y="6180621"/>
            <a:ext cx="974967" cy="973030"/>
          </a:xfrm>
          <a:prstGeom prst="rect">
            <a:avLst/>
          </a:prstGeom>
          <a:noFill/>
          <a:ln>
            <a:noFill/>
          </a:ln>
        </p:spPr>
      </p:pic>
      <p:pic>
        <p:nvPicPr>
          <p:cNvPr id="601" name="Google Shape;601;p38"/>
          <p:cNvPicPr preferRelativeResize="0"/>
          <p:nvPr/>
        </p:nvPicPr>
        <p:blipFill>
          <a:blip r:embed="rId5">
            <a:alphaModFix/>
          </a:blip>
          <a:stretch>
            <a:fillRect/>
          </a:stretch>
        </p:blipFill>
        <p:spPr>
          <a:xfrm>
            <a:off x="11935516" y="3483616"/>
            <a:ext cx="1147558" cy="1298797"/>
          </a:xfrm>
          <a:prstGeom prst="rect">
            <a:avLst/>
          </a:prstGeom>
          <a:noFill/>
          <a:ln>
            <a:noFill/>
          </a:ln>
        </p:spPr>
      </p:pic>
      <p:grpSp>
        <p:nvGrpSpPr>
          <p:cNvPr id="602" name="Google Shape;602;p38"/>
          <p:cNvGrpSpPr/>
          <p:nvPr/>
        </p:nvGrpSpPr>
        <p:grpSpPr>
          <a:xfrm>
            <a:off x="492604" y="318426"/>
            <a:ext cx="1756504" cy="676457"/>
            <a:chOff x="0" y="0"/>
            <a:chExt cx="2342005" cy="901943"/>
          </a:xfrm>
        </p:grpSpPr>
        <p:sp>
          <p:nvSpPr>
            <p:cNvPr id="603" name="Google Shape;603;p38"/>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6">
                <a:alphaModFix/>
              </a:blip>
              <a:stretch>
                <a:fillRect l="-94976" t="-63005" r="-79086" b="-110195"/>
              </a:stretch>
            </a:blipFill>
            <a:ln>
              <a:noFill/>
            </a:ln>
          </p:spPr>
        </p:sp>
        <p:sp>
          <p:nvSpPr>
            <p:cNvPr id="604" name="Google Shape;604;p38"/>
            <p:cNvSpPr/>
            <p:nvPr/>
          </p:nvSpPr>
          <p:spPr>
            <a:xfrm>
              <a:off x="660841" y="297238"/>
              <a:ext cx="1681164" cy="307468"/>
            </a:xfrm>
            <a:custGeom>
              <a:avLst/>
              <a:gdLst/>
              <a:ahLst/>
              <a:cxnLst/>
              <a:rect l="l" t="t" r="r" b="b"/>
              <a:pathLst>
                <a:path w="1681164" h="307468" extrusionOk="0">
                  <a:moveTo>
                    <a:pt x="0" y="0"/>
                  </a:moveTo>
                  <a:lnTo>
                    <a:pt x="1681164" y="0"/>
                  </a:lnTo>
                  <a:lnTo>
                    <a:pt x="1681164" y="307467"/>
                  </a:lnTo>
                  <a:lnTo>
                    <a:pt x="0" y="307467"/>
                  </a:lnTo>
                  <a:lnTo>
                    <a:pt x="0" y="0"/>
                  </a:lnTo>
                  <a:close/>
                </a:path>
              </a:pathLst>
            </a:custGeom>
            <a:blipFill rotWithShape="1">
              <a:blip r:embed="rId6">
                <a:alphaModFix/>
              </a:blip>
              <a:stretch>
                <a:fillRect l="-25537" t="-483676" r="-21038" b="-217669"/>
              </a:stretch>
            </a:blipFill>
            <a:ln>
              <a:noFill/>
            </a:ln>
          </p:spPr>
        </p:sp>
      </p:grpSp>
      <p:cxnSp>
        <p:nvCxnSpPr>
          <p:cNvPr id="605" name="Google Shape;605;p38"/>
          <p:cNvCxnSpPr/>
          <p:nvPr/>
        </p:nvCxnSpPr>
        <p:spPr>
          <a:xfrm rot="10800000" flipH="1">
            <a:off x="7991120" y="5870869"/>
            <a:ext cx="1336500" cy="10500"/>
          </a:xfrm>
          <a:prstGeom prst="straightConnector1">
            <a:avLst/>
          </a:prstGeom>
          <a:noFill/>
          <a:ln w="28575" cap="flat" cmpd="sng">
            <a:solidFill>
              <a:schemeClr val="dk2"/>
            </a:solidFill>
            <a:prstDash val="solid"/>
            <a:round/>
            <a:headEnd type="none" w="med" len="med"/>
            <a:tailEnd type="triangle" w="med" len="med"/>
          </a:ln>
        </p:spPr>
      </p:cxnSp>
      <p:sp>
        <p:nvSpPr>
          <p:cNvPr id="606" name="Google Shape;606;p38"/>
          <p:cNvSpPr txBox="1"/>
          <p:nvPr/>
        </p:nvSpPr>
        <p:spPr>
          <a:xfrm>
            <a:off x="3194875" y="1202375"/>
            <a:ext cx="111243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a:solidFill>
                  <a:srgbClr val="B02B20"/>
                </a:solidFill>
                <a:latin typeface="Ultra"/>
                <a:ea typeface="Ultra"/>
                <a:cs typeface="Ultra"/>
                <a:sym typeface="Ultra"/>
              </a:rPr>
              <a:t>Business Problem</a:t>
            </a:r>
            <a:endParaRPr sz="6400">
              <a:solidFill>
                <a:srgbClr val="3C7F72"/>
              </a:solidFill>
              <a:latin typeface="Ultra"/>
              <a:ea typeface="Ultra"/>
              <a:cs typeface="Ultra"/>
              <a:sym typeface="Ultr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BED"/>
        </a:solidFill>
        <a:effectLst/>
      </p:bgPr>
    </p:bg>
    <p:spTree>
      <p:nvGrpSpPr>
        <p:cNvPr id="1" name="Shape 610"/>
        <p:cNvGrpSpPr/>
        <p:nvPr/>
      </p:nvGrpSpPr>
      <p:grpSpPr>
        <a:xfrm>
          <a:off x="0" y="0"/>
          <a:ext cx="0" cy="0"/>
          <a:chOff x="0" y="0"/>
          <a:chExt cx="0" cy="0"/>
        </a:xfrm>
      </p:grpSpPr>
      <p:pic>
        <p:nvPicPr>
          <p:cNvPr id="611" name="Google Shape;611;p39"/>
          <p:cNvPicPr preferRelativeResize="0"/>
          <p:nvPr/>
        </p:nvPicPr>
        <p:blipFill>
          <a:blip r:embed="rId3">
            <a:alphaModFix amt="6000"/>
          </a:blip>
          <a:stretch>
            <a:fillRect/>
          </a:stretch>
        </p:blipFill>
        <p:spPr>
          <a:xfrm>
            <a:off x="-152150" y="-298600"/>
            <a:ext cx="18580350" cy="10783650"/>
          </a:xfrm>
          <a:prstGeom prst="rect">
            <a:avLst/>
          </a:prstGeom>
          <a:noFill/>
          <a:ln>
            <a:noFill/>
          </a:ln>
        </p:spPr>
      </p:pic>
      <p:sp>
        <p:nvSpPr>
          <p:cNvPr id="612" name="Google Shape;612;p39"/>
          <p:cNvSpPr txBox="1"/>
          <p:nvPr/>
        </p:nvSpPr>
        <p:spPr>
          <a:xfrm>
            <a:off x="2239853" y="3894477"/>
            <a:ext cx="8568000" cy="477000"/>
          </a:xfrm>
          <a:prstGeom prst="rect">
            <a:avLst/>
          </a:prstGeom>
          <a:noFill/>
          <a:ln>
            <a:noFill/>
          </a:ln>
        </p:spPr>
        <p:txBody>
          <a:bodyPr spcFirstLastPara="1" wrap="square" lIns="91425" tIns="91425" rIns="91425" bIns="91425" anchor="t" anchorCtr="0">
            <a:spAutoFit/>
          </a:bodyPr>
          <a:lstStyle/>
          <a:p>
            <a:pPr marL="50800" marR="50800" lvl="0" indent="0" algn="l" rtl="0">
              <a:lnSpc>
                <a:spcPct val="115000"/>
              </a:lnSpc>
              <a:spcBef>
                <a:spcPts val="1200"/>
              </a:spcBef>
              <a:spcAft>
                <a:spcPts val="1200"/>
              </a:spcAft>
              <a:buNone/>
            </a:pPr>
            <a:endParaRPr sz="1900" b="1">
              <a:solidFill>
                <a:schemeClr val="dk1"/>
              </a:solidFill>
              <a:highlight>
                <a:srgbClr val="DFEFCA"/>
              </a:highlight>
            </a:endParaRPr>
          </a:p>
        </p:txBody>
      </p:sp>
      <p:sp>
        <p:nvSpPr>
          <p:cNvPr id="613" name="Google Shape;613;p39"/>
          <p:cNvSpPr txBox="1"/>
          <p:nvPr/>
        </p:nvSpPr>
        <p:spPr>
          <a:xfrm>
            <a:off x="3113695" y="4129601"/>
            <a:ext cx="975000" cy="5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614" name="Google Shape;614;p39"/>
          <p:cNvSpPr/>
          <p:nvPr/>
        </p:nvSpPr>
        <p:spPr>
          <a:xfrm>
            <a:off x="1541173" y="2110388"/>
            <a:ext cx="2025648" cy="1044738"/>
          </a:xfrm>
          <a:prstGeom prst="flowChartTerminator">
            <a:avLst/>
          </a:prstGeom>
          <a:solidFill>
            <a:srgbClr val="3C7F72"/>
          </a:solidFill>
          <a:ln w="9525" cap="flat" cmpd="sng">
            <a:solidFill>
              <a:schemeClr val="dk1"/>
            </a:solidFill>
            <a:prstDash val="solid"/>
            <a:round/>
            <a:headEnd type="none" w="sm" len="sm"/>
            <a:tailEnd type="none" w="sm" len="sm"/>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900" b="1">
                <a:latin typeface="Calibri"/>
                <a:ea typeface="Calibri"/>
                <a:cs typeface="Calibri"/>
                <a:sym typeface="Calibri"/>
              </a:rPr>
              <a:t>Start</a:t>
            </a:r>
            <a:endParaRPr sz="3900" b="1">
              <a:latin typeface="Calibri"/>
              <a:ea typeface="Calibri"/>
              <a:cs typeface="Calibri"/>
              <a:sym typeface="Calibri"/>
            </a:endParaRPr>
          </a:p>
        </p:txBody>
      </p:sp>
      <p:sp>
        <p:nvSpPr>
          <p:cNvPr id="615" name="Google Shape;615;p39"/>
          <p:cNvSpPr/>
          <p:nvPr/>
        </p:nvSpPr>
        <p:spPr>
          <a:xfrm>
            <a:off x="1192687" y="4334514"/>
            <a:ext cx="2722572" cy="1751760"/>
          </a:xfrm>
          <a:prstGeom prst="flowChartDocument">
            <a:avLst/>
          </a:prstGeom>
          <a:solidFill>
            <a:srgbClr val="FFAF00"/>
          </a:solidFill>
          <a:ln w="9525" cap="flat" cmpd="sng">
            <a:solidFill>
              <a:schemeClr val="dk1"/>
            </a:solidFill>
            <a:prstDash val="solid"/>
            <a:round/>
            <a:headEnd type="none" w="sm" len="sm"/>
            <a:tailEnd type="none" w="sm" len="sm"/>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900">
                <a:latin typeface="Calibri"/>
                <a:ea typeface="Calibri"/>
                <a:cs typeface="Calibri"/>
                <a:sym typeface="Calibri"/>
              </a:rPr>
              <a:t>Data nasabah</a:t>
            </a:r>
            <a:endParaRPr sz="3900">
              <a:latin typeface="Calibri"/>
              <a:ea typeface="Calibri"/>
              <a:cs typeface="Calibri"/>
              <a:sym typeface="Calibri"/>
            </a:endParaRPr>
          </a:p>
        </p:txBody>
      </p:sp>
      <p:sp>
        <p:nvSpPr>
          <p:cNvPr id="616" name="Google Shape;616;p39"/>
          <p:cNvSpPr/>
          <p:nvPr/>
        </p:nvSpPr>
        <p:spPr>
          <a:xfrm>
            <a:off x="982100" y="6940250"/>
            <a:ext cx="2933100" cy="2484300"/>
          </a:xfrm>
          <a:prstGeom prst="rect">
            <a:avLst/>
          </a:prstGeom>
          <a:solidFill>
            <a:srgbClr val="FFAF00"/>
          </a:solidFill>
          <a:ln w="9525" cap="flat" cmpd="sng">
            <a:solidFill>
              <a:schemeClr val="dk1"/>
            </a:solidFill>
            <a:prstDash val="solid"/>
            <a:round/>
            <a:headEnd type="none" w="sm" len="sm"/>
            <a:tailEnd type="none" w="sm" len="sm"/>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100">
                <a:latin typeface="Calibri"/>
                <a:ea typeface="Calibri"/>
                <a:cs typeface="Calibri"/>
                <a:sym typeface="Calibri"/>
              </a:rPr>
              <a:t>Input data nasabah kedalam machine learning</a:t>
            </a:r>
            <a:endParaRPr sz="3100">
              <a:latin typeface="Calibri"/>
              <a:ea typeface="Calibri"/>
              <a:cs typeface="Calibri"/>
              <a:sym typeface="Calibri"/>
            </a:endParaRPr>
          </a:p>
        </p:txBody>
      </p:sp>
      <p:sp>
        <p:nvSpPr>
          <p:cNvPr id="617" name="Google Shape;617;p39"/>
          <p:cNvSpPr/>
          <p:nvPr/>
        </p:nvSpPr>
        <p:spPr>
          <a:xfrm>
            <a:off x="9962600" y="3457000"/>
            <a:ext cx="3053700" cy="2484300"/>
          </a:xfrm>
          <a:prstGeom prst="rect">
            <a:avLst/>
          </a:prstGeom>
          <a:solidFill>
            <a:srgbClr val="FFAF00"/>
          </a:solidFill>
          <a:ln w="9525" cap="flat" cmpd="sng">
            <a:solidFill>
              <a:schemeClr val="dk2"/>
            </a:solidFill>
            <a:prstDash val="solid"/>
            <a:round/>
            <a:headEnd type="none" w="sm" len="sm"/>
            <a:tailEnd type="none" w="sm" len="sm"/>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700">
                <a:latin typeface="Calibri"/>
                <a:ea typeface="Calibri"/>
                <a:cs typeface="Calibri"/>
                <a:sym typeface="Calibri"/>
              </a:rPr>
              <a:t>Telemarketing deposito berjangka oleh Bank X</a:t>
            </a:r>
            <a:endParaRPr sz="2700">
              <a:latin typeface="Calibri"/>
              <a:ea typeface="Calibri"/>
              <a:cs typeface="Calibri"/>
              <a:sym typeface="Calibri"/>
            </a:endParaRPr>
          </a:p>
        </p:txBody>
      </p:sp>
      <p:sp>
        <p:nvSpPr>
          <p:cNvPr id="618" name="Google Shape;618;p39"/>
          <p:cNvSpPr/>
          <p:nvPr/>
        </p:nvSpPr>
        <p:spPr>
          <a:xfrm>
            <a:off x="14899391" y="4168931"/>
            <a:ext cx="2025648" cy="1044738"/>
          </a:xfrm>
          <a:prstGeom prst="flowChartTerminator">
            <a:avLst/>
          </a:prstGeom>
          <a:solidFill>
            <a:srgbClr val="992800"/>
          </a:solidFill>
          <a:ln w="9525" cap="flat" cmpd="sng">
            <a:solidFill>
              <a:schemeClr val="dk1"/>
            </a:solidFill>
            <a:prstDash val="solid"/>
            <a:round/>
            <a:headEnd type="none" w="sm" len="sm"/>
            <a:tailEnd type="none" w="sm" len="sm"/>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900">
                <a:solidFill>
                  <a:schemeClr val="lt1"/>
                </a:solidFill>
                <a:latin typeface="Calibri"/>
                <a:ea typeface="Calibri"/>
                <a:cs typeface="Calibri"/>
                <a:sym typeface="Calibri"/>
              </a:rPr>
              <a:t>Stop</a:t>
            </a:r>
            <a:endParaRPr sz="3900">
              <a:solidFill>
                <a:schemeClr val="lt1"/>
              </a:solidFill>
              <a:latin typeface="Calibri"/>
              <a:ea typeface="Calibri"/>
              <a:cs typeface="Calibri"/>
              <a:sym typeface="Calibri"/>
            </a:endParaRPr>
          </a:p>
        </p:txBody>
      </p:sp>
      <p:cxnSp>
        <p:nvCxnSpPr>
          <p:cNvPr id="619" name="Google Shape;619;p39"/>
          <p:cNvCxnSpPr>
            <a:stCxn id="614" idx="2"/>
            <a:endCxn id="615" idx="0"/>
          </p:cNvCxnSpPr>
          <p:nvPr/>
        </p:nvCxnSpPr>
        <p:spPr>
          <a:xfrm>
            <a:off x="2553997" y="3155126"/>
            <a:ext cx="0" cy="1179300"/>
          </a:xfrm>
          <a:prstGeom prst="straightConnector1">
            <a:avLst/>
          </a:prstGeom>
          <a:noFill/>
          <a:ln w="28575" cap="flat" cmpd="sng">
            <a:solidFill>
              <a:schemeClr val="dk2"/>
            </a:solidFill>
            <a:prstDash val="solid"/>
            <a:round/>
            <a:headEnd type="none" w="med" len="med"/>
            <a:tailEnd type="triangle" w="med" len="med"/>
          </a:ln>
        </p:spPr>
      </p:cxnSp>
      <p:cxnSp>
        <p:nvCxnSpPr>
          <p:cNvPr id="620" name="Google Shape;620;p39"/>
          <p:cNvCxnSpPr/>
          <p:nvPr/>
        </p:nvCxnSpPr>
        <p:spPr>
          <a:xfrm>
            <a:off x="2521674" y="5969495"/>
            <a:ext cx="26100" cy="1005900"/>
          </a:xfrm>
          <a:prstGeom prst="straightConnector1">
            <a:avLst/>
          </a:prstGeom>
          <a:noFill/>
          <a:ln w="28575" cap="flat" cmpd="sng">
            <a:solidFill>
              <a:schemeClr val="dk2"/>
            </a:solidFill>
            <a:prstDash val="solid"/>
            <a:round/>
            <a:headEnd type="none" w="med" len="med"/>
            <a:tailEnd type="triangle" w="med" len="med"/>
          </a:ln>
        </p:spPr>
      </p:cxnSp>
      <p:cxnSp>
        <p:nvCxnSpPr>
          <p:cNvPr id="621" name="Google Shape;621;p39"/>
          <p:cNvCxnSpPr/>
          <p:nvPr/>
        </p:nvCxnSpPr>
        <p:spPr>
          <a:xfrm rot="10800000" flipH="1">
            <a:off x="6675022" y="5414148"/>
            <a:ext cx="8100" cy="1773900"/>
          </a:xfrm>
          <a:prstGeom prst="straightConnector1">
            <a:avLst/>
          </a:prstGeom>
          <a:noFill/>
          <a:ln w="28575" cap="flat" cmpd="sng">
            <a:solidFill>
              <a:schemeClr val="dk2"/>
            </a:solidFill>
            <a:prstDash val="solid"/>
            <a:round/>
            <a:headEnd type="none" w="med" len="med"/>
            <a:tailEnd type="triangle" w="med" len="med"/>
          </a:ln>
        </p:spPr>
      </p:cxnSp>
      <p:cxnSp>
        <p:nvCxnSpPr>
          <p:cNvPr id="622" name="Google Shape;622;p39"/>
          <p:cNvCxnSpPr/>
          <p:nvPr/>
        </p:nvCxnSpPr>
        <p:spPr>
          <a:xfrm>
            <a:off x="8457754" y="4676792"/>
            <a:ext cx="1452000" cy="29400"/>
          </a:xfrm>
          <a:prstGeom prst="straightConnector1">
            <a:avLst/>
          </a:prstGeom>
          <a:noFill/>
          <a:ln w="28575" cap="flat" cmpd="sng">
            <a:solidFill>
              <a:schemeClr val="dk2"/>
            </a:solidFill>
            <a:prstDash val="solid"/>
            <a:round/>
            <a:headEnd type="none" w="med" len="med"/>
            <a:tailEnd type="triangle" w="med" len="med"/>
          </a:ln>
        </p:spPr>
      </p:cxnSp>
      <p:cxnSp>
        <p:nvCxnSpPr>
          <p:cNvPr id="623" name="Google Shape;623;p39"/>
          <p:cNvCxnSpPr/>
          <p:nvPr/>
        </p:nvCxnSpPr>
        <p:spPr>
          <a:xfrm rot="10800000" flipH="1">
            <a:off x="12976400" y="4706200"/>
            <a:ext cx="1898400" cy="35100"/>
          </a:xfrm>
          <a:prstGeom prst="straightConnector1">
            <a:avLst/>
          </a:prstGeom>
          <a:noFill/>
          <a:ln w="28575" cap="flat" cmpd="sng">
            <a:solidFill>
              <a:schemeClr val="dk2"/>
            </a:solidFill>
            <a:prstDash val="solid"/>
            <a:round/>
            <a:headEnd type="none" w="med" len="med"/>
            <a:tailEnd type="triangle" w="med" len="med"/>
          </a:ln>
        </p:spPr>
      </p:cxnSp>
      <p:pic>
        <p:nvPicPr>
          <p:cNvPr id="624" name="Google Shape;624;p39"/>
          <p:cNvPicPr preferRelativeResize="0"/>
          <p:nvPr/>
        </p:nvPicPr>
        <p:blipFill>
          <a:blip r:embed="rId4">
            <a:alphaModFix/>
          </a:blip>
          <a:stretch>
            <a:fillRect/>
          </a:stretch>
        </p:blipFill>
        <p:spPr>
          <a:xfrm>
            <a:off x="722824" y="5293271"/>
            <a:ext cx="974967" cy="973030"/>
          </a:xfrm>
          <a:prstGeom prst="rect">
            <a:avLst/>
          </a:prstGeom>
          <a:noFill/>
          <a:ln>
            <a:noFill/>
          </a:ln>
        </p:spPr>
      </p:pic>
      <p:sp>
        <p:nvSpPr>
          <p:cNvPr id="625" name="Google Shape;625;p39"/>
          <p:cNvSpPr/>
          <p:nvPr/>
        </p:nvSpPr>
        <p:spPr>
          <a:xfrm>
            <a:off x="5075488" y="3510625"/>
            <a:ext cx="3839137" cy="1931650"/>
          </a:xfrm>
          <a:prstGeom prst="flowChartInputOutput">
            <a:avLst/>
          </a:prstGeom>
          <a:solidFill>
            <a:srgbClr val="FFAF00"/>
          </a:solidFill>
          <a:ln w="9525" cap="flat" cmpd="sng">
            <a:solidFill>
              <a:schemeClr val="dk1"/>
            </a:solidFill>
            <a:prstDash val="solid"/>
            <a:round/>
            <a:headEnd type="none" w="sm" len="sm"/>
            <a:tailEnd type="none" w="sm" len="sm"/>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626" name="Google Shape;626;p39"/>
          <p:cNvPicPr preferRelativeResize="0"/>
          <p:nvPr/>
        </p:nvPicPr>
        <p:blipFill>
          <a:blip r:embed="rId5">
            <a:alphaModFix/>
          </a:blip>
          <a:stretch>
            <a:fillRect/>
          </a:stretch>
        </p:blipFill>
        <p:spPr>
          <a:xfrm>
            <a:off x="12267903" y="2736379"/>
            <a:ext cx="1147558" cy="1298797"/>
          </a:xfrm>
          <a:prstGeom prst="rect">
            <a:avLst/>
          </a:prstGeom>
          <a:noFill/>
          <a:ln>
            <a:noFill/>
          </a:ln>
        </p:spPr>
      </p:pic>
      <p:sp>
        <p:nvSpPr>
          <p:cNvPr id="627" name="Google Shape;627;p39"/>
          <p:cNvSpPr txBox="1"/>
          <p:nvPr/>
        </p:nvSpPr>
        <p:spPr>
          <a:xfrm>
            <a:off x="5839114" y="3630419"/>
            <a:ext cx="2933100" cy="15309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Potensial Cust</a:t>
            </a:r>
            <a:endParaRPr sz="2600">
              <a:solidFill>
                <a:schemeClr val="dk1"/>
              </a:solidFill>
              <a:latin typeface="Calibri"/>
              <a:ea typeface="Calibri"/>
              <a:cs typeface="Calibri"/>
              <a:sym typeface="Calibri"/>
            </a:endParaRPr>
          </a:p>
          <a:p>
            <a:pPr marL="457200" lvl="0" indent="-393700" algn="l" rtl="0">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Key factors</a:t>
            </a:r>
            <a:endParaRPr sz="2600">
              <a:solidFill>
                <a:schemeClr val="dk1"/>
              </a:solidFill>
              <a:latin typeface="Calibri"/>
              <a:ea typeface="Calibri"/>
              <a:cs typeface="Calibri"/>
              <a:sym typeface="Calibri"/>
            </a:endParaRPr>
          </a:p>
          <a:p>
            <a:pPr marL="457200" lvl="0" indent="-393700" algn="l" rtl="0">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Rekomendasi bisnis</a:t>
            </a:r>
            <a:endParaRPr sz="2600">
              <a:solidFill>
                <a:schemeClr val="dk1"/>
              </a:solidFill>
              <a:latin typeface="Calibri"/>
              <a:ea typeface="Calibri"/>
              <a:cs typeface="Calibri"/>
              <a:sym typeface="Calibri"/>
            </a:endParaRPr>
          </a:p>
        </p:txBody>
      </p:sp>
      <p:pic>
        <p:nvPicPr>
          <p:cNvPr id="628" name="Google Shape;628;p39"/>
          <p:cNvPicPr preferRelativeResize="0"/>
          <p:nvPr/>
        </p:nvPicPr>
        <p:blipFill>
          <a:blip r:embed="rId6">
            <a:alphaModFix/>
          </a:blip>
          <a:stretch>
            <a:fillRect/>
          </a:stretch>
        </p:blipFill>
        <p:spPr>
          <a:xfrm>
            <a:off x="5259604" y="2918190"/>
            <a:ext cx="1387119" cy="935180"/>
          </a:xfrm>
          <a:prstGeom prst="rect">
            <a:avLst/>
          </a:prstGeom>
          <a:noFill/>
          <a:ln>
            <a:noFill/>
          </a:ln>
        </p:spPr>
      </p:pic>
      <p:grpSp>
        <p:nvGrpSpPr>
          <p:cNvPr id="629" name="Google Shape;629;p39"/>
          <p:cNvGrpSpPr/>
          <p:nvPr/>
        </p:nvGrpSpPr>
        <p:grpSpPr>
          <a:xfrm>
            <a:off x="492604" y="318426"/>
            <a:ext cx="1756504" cy="676457"/>
            <a:chOff x="0" y="0"/>
            <a:chExt cx="2342005" cy="901943"/>
          </a:xfrm>
        </p:grpSpPr>
        <p:sp>
          <p:nvSpPr>
            <p:cNvPr id="630" name="Google Shape;630;p39"/>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7">
                <a:alphaModFix/>
              </a:blip>
              <a:stretch>
                <a:fillRect l="-94976" t="-63005" r="-79086" b="-110195"/>
              </a:stretch>
            </a:blipFill>
            <a:ln>
              <a:noFill/>
            </a:ln>
          </p:spPr>
        </p:sp>
        <p:sp>
          <p:nvSpPr>
            <p:cNvPr id="631" name="Google Shape;631;p39"/>
            <p:cNvSpPr/>
            <p:nvPr/>
          </p:nvSpPr>
          <p:spPr>
            <a:xfrm>
              <a:off x="660841" y="297238"/>
              <a:ext cx="1681164" cy="307468"/>
            </a:xfrm>
            <a:custGeom>
              <a:avLst/>
              <a:gdLst/>
              <a:ahLst/>
              <a:cxnLst/>
              <a:rect l="l" t="t" r="r" b="b"/>
              <a:pathLst>
                <a:path w="1681164" h="307468" extrusionOk="0">
                  <a:moveTo>
                    <a:pt x="0" y="0"/>
                  </a:moveTo>
                  <a:lnTo>
                    <a:pt x="1681164" y="0"/>
                  </a:lnTo>
                  <a:lnTo>
                    <a:pt x="1681164" y="307467"/>
                  </a:lnTo>
                  <a:lnTo>
                    <a:pt x="0" y="307467"/>
                  </a:lnTo>
                  <a:lnTo>
                    <a:pt x="0" y="0"/>
                  </a:lnTo>
                  <a:close/>
                </a:path>
              </a:pathLst>
            </a:custGeom>
            <a:blipFill rotWithShape="1">
              <a:blip r:embed="rId7">
                <a:alphaModFix/>
              </a:blip>
              <a:stretch>
                <a:fillRect l="-25537" t="-483676" r="-21038" b="-217669"/>
              </a:stretch>
            </a:blipFill>
            <a:ln>
              <a:noFill/>
            </a:ln>
          </p:spPr>
        </p:sp>
      </p:grpSp>
      <p:sp>
        <p:nvSpPr>
          <p:cNvPr id="632" name="Google Shape;632;p39"/>
          <p:cNvSpPr/>
          <p:nvPr/>
        </p:nvSpPr>
        <p:spPr>
          <a:xfrm>
            <a:off x="5259604" y="7105471"/>
            <a:ext cx="2847900" cy="2484300"/>
          </a:xfrm>
          <a:prstGeom prst="diamond">
            <a:avLst/>
          </a:prstGeom>
          <a:solidFill>
            <a:srgbClr val="FFAF00"/>
          </a:solidFill>
          <a:ln w="9525" cap="flat" cmpd="sng">
            <a:solidFill>
              <a:schemeClr val="dk1"/>
            </a:solidFill>
            <a:prstDash val="solid"/>
            <a:round/>
            <a:headEnd type="none" w="sm" len="sm"/>
            <a:tailEnd type="none" w="sm" len="sm"/>
          </a:ln>
          <a:effectLst>
            <a:outerShdw blurRad="200025" dist="47625" dir="4800000" algn="bl" rotWithShape="0">
              <a:srgbClr val="000000">
                <a:alpha val="54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3000">
              <a:latin typeface="Calibri"/>
              <a:ea typeface="Calibri"/>
              <a:cs typeface="Calibri"/>
              <a:sym typeface="Calibri"/>
            </a:endParaRPr>
          </a:p>
        </p:txBody>
      </p:sp>
      <p:sp>
        <p:nvSpPr>
          <p:cNvPr id="633" name="Google Shape;633;p39"/>
          <p:cNvSpPr txBox="1"/>
          <p:nvPr/>
        </p:nvSpPr>
        <p:spPr>
          <a:xfrm>
            <a:off x="5317832" y="7748969"/>
            <a:ext cx="2722500" cy="104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a:solidFill>
                  <a:schemeClr val="dk1"/>
                </a:solidFill>
                <a:latin typeface="Calibri"/>
                <a:ea typeface="Calibri"/>
                <a:cs typeface="Calibri"/>
                <a:sym typeface="Calibri"/>
              </a:rPr>
              <a:t>ML</a:t>
            </a:r>
            <a:endParaRPr sz="2800">
              <a:solidFill>
                <a:schemeClr val="dk1"/>
              </a:solidFill>
              <a:latin typeface="Calibri"/>
              <a:ea typeface="Calibri"/>
              <a:cs typeface="Calibri"/>
              <a:sym typeface="Calibri"/>
            </a:endParaRPr>
          </a:p>
          <a:p>
            <a:pPr marL="0" lvl="0" indent="0" algn="ctr" rtl="0">
              <a:spcBef>
                <a:spcPts val="0"/>
              </a:spcBef>
              <a:spcAft>
                <a:spcPts val="0"/>
              </a:spcAft>
              <a:buNone/>
            </a:pPr>
            <a:r>
              <a:rPr lang="en-US" sz="2800">
                <a:solidFill>
                  <a:schemeClr val="dk1"/>
                </a:solidFill>
                <a:latin typeface="Calibri"/>
                <a:ea typeface="Calibri"/>
                <a:cs typeface="Calibri"/>
                <a:sym typeface="Calibri"/>
              </a:rPr>
              <a:t>Classification</a:t>
            </a:r>
            <a:endParaRPr sz="2800">
              <a:solidFill>
                <a:schemeClr val="dk1"/>
              </a:solidFill>
              <a:latin typeface="Calibri"/>
              <a:ea typeface="Calibri"/>
              <a:cs typeface="Calibri"/>
              <a:sym typeface="Calibri"/>
            </a:endParaRPr>
          </a:p>
        </p:txBody>
      </p:sp>
      <p:cxnSp>
        <p:nvCxnSpPr>
          <p:cNvPr id="634" name="Google Shape;634;p39"/>
          <p:cNvCxnSpPr/>
          <p:nvPr/>
        </p:nvCxnSpPr>
        <p:spPr>
          <a:xfrm>
            <a:off x="8097183" y="8358127"/>
            <a:ext cx="1472100" cy="3000"/>
          </a:xfrm>
          <a:prstGeom prst="straightConnector1">
            <a:avLst/>
          </a:prstGeom>
          <a:noFill/>
          <a:ln w="28575" cap="flat" cmpd="sng">
            <a:solidFill>
              <a:schemeClr val="dk2"/>
            </a:solidFill>
            <a:prstDash val="solid"/>
            <a:round/>
            <a:headEnd type="none" w="med" len="med"/>
            <a:tailEnd type="triangle" w="med" len="med"/>
          </a:ln>
        </p:spPr>
      </p:cxnSp>
      <p:sp>
        <p:nvSpPr>
          <p:cNvPr id="635" name="Google Shape;635;p39"/>
          <p:cNvSpPr/>
          <p:nvPr/>
        </p:nvSpPr>
        <p:spPr>
          <a:xfrm>
            <a:off x="9172850" y="7434323"/>
            <a:ext cx="3985025" cy="2020900"/>
          </a:xfrm>
          <a:prstGeom prst="flowChartInputOutput">
            <a:avLst/>
          </a:prstGeom>
          <a:solidFill>
            <a:srgbClr val="FFAF00"/>
          </a:solidFill>
          <a:ln w="9525" cap="flat" cmpd="sng">
            <a:solidFill>
              <a:schemeClr val="dk1"/>
            </a:solidFill>
            <a:prstDash val="solid"/>
            <a:round/>
            <a:headEnd type="none" w="sm" len="sm"/>
            <a:tailEnd type="none" w="sm" len="sm"/>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36" name="Google Shape;636;p39"/>
          <p:cNvSpPr txBox="1"/>
          <p:nvPr/>
        </p:nvSpPr>
        <p:spPr>
          <a:xfrm>
            <a:off x="9807400" y="7547975"/>
            <a:ext cx="3053700" cy="17517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Unpotensial Cust</a:t>
            </a:r>
            <a:endParaRPr sz="2600">
              <a:solidFill>
                <a:schemeClr val="dk1"/>
              </a:solidFill>
              <a:latin typeface="Calibri"/>
              <a:ea typeface="Calibri"/>
              <a:cs typeface="Calibri"/>
              <a:sym typeface="Calibri"/>
            </a:endParaRPr>
          </a:p>
          <a:p>
            <a:pPr marL="457200" lvl="0" indent="-393700" algn="l" rtl="0">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Key factors</a:t>
            </a:r>
            <a:endParaRPr sz="2600">
              <a:solidFill>
                <a:schemeClr val="dk1"/>
              </a:solidFill>
              <a:latin typeface="Calibri"/>
              <a:ea typeface="Calibri"/>
              <a:cs typeface="Calibri"/>
              <a:sym typeface="Calibri"/>
            </a:endParaRPr>
          </a:p>
          <a:p>
            <a:pPr marL="457200" lvl="0" indent="-393700" algn="l" rtl="0">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Rekomendasi bisnis</a:t>
            </a:r>
            <a:endParaRPr sz="2600">
              <a:solidFill>
                <a:schemeClr val="dk1"/>
              </a:solidFill>
              <a:latin typeface="Calibri"/>
              <a:ea typeface="Calibri"/>
              <a:cs typeface="Calibri"/>
              <a:sym typeface="Calibri"/>
            </a:endParaRPr>
          </a:p>
        </p:txBody>
      </p:sp>
      <p:sp>
        <p:nvSpPr>
          <p:cNvPr id="637" name="Google Shape;637;p39"/>
          <p:cNvSpPr/>
          <p:nvPr/>
        </p:nvSpPr>
        <p:spPr>
          <a:xfrm>
            <a:off x="13928801" y="7579899"/>
            <a:ext cx="3839125" cy="1931650"/>
          </a:xfrm>
          <a:prstGeom prst="flowChartManualOperation">
            <a:avLst/>
          </a:prstGeom>
          <a:solidFill>
            <a:srgbClr val="FFAF00"/>
          </a:solidFill>
          <a:ln w="9525" cap="flat" cmpd="sng">
            <a:solidFill>
              <a:schemeClr val="dk2"/>
            </a:solidFill>
            <a:prstDash val="solid"/>
            <a:round/>
            <a:headEnd type="none" w="sm" len="sm"/>
            <a:tailEnd type="none" w="sm" len="sm"/>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Calibri"/>
                <a:ea typeface="Calibri"/>
                <a:cs typeface="Calibri"/>
                <a:sym typeface="Calibri"/>
              </a:rPr>
              <a:t>Hasil dikembalikan kepada divisi marketing</a:t>
            </a:r>
            <a:endParaRPr sz="3000">
              <a:latin typeface="Calibri"/>
              <a:ea typeface="Calibri"/>
              <a:cs typeface="Calibri"/>
              <a:sym typeface="Calibri"/>
            </a:endParaRPr>
          </a:p>
        </p:txBody>
      </p:sp>
      <p:cxnSp>
        <p:nvCxnSpPr>
          <p:cNvPr id="638" name="Google Shape;638;p39"/>
          <p:cNvCxnSpPr/>
          <p:nvPr/>
        </p:nvCxnSpPr>
        <p:spPr>
          <a:xfrm rot="10800000" flipH="1">
            <a:off x="12777600" y="8428563"/>
            <a:ext cx="1474500" cy="32400"/>
          </a:xfrm>
          <a:prstGeom prst="straightConnector1">
            <a:avLst/>
          </a:prstGeom>
          <a:noFill/>
          <a:ln w="28575" cap="flat" cmpd="sng">
            <a:solidFill>
              <a:schemeClr val="dk2"/>
            </a:solidFill>
            <a:prstDash val="solid"/>
            <a:round/>
            <a:headEnd type="none" w="med" len="med"/>
            <a:tailEnd type="triangle" w="med" len="med"/>
          </a:ln>
        </p:spPr>
      </p:cxnSp>
      <p:cxnSp>
        <p:nvCxnSpPr>
          <p:cNvPr id="639" name="Google Shape;639;p39"/>
          <p:cNvCxnSpPr/>
          <p:nvPr/>
        </p:nvCxnSpPr>
        <p:spPr>
          <a:xfrm rot="10800000" flipH="1">
            <a:off x="3915257" y="8342369"/>
            <a:ext cx="1336500" cy="10500"/>
          </a:xfrm>
          <a:prstGeom prst="straightConnector1">
            <a:avLst/>
          </a:prstGeom>
          <a:noFill/>
          <a:ln w="28575" cap="flat" cmpd="sng">
            <a:solidFill>
              <a:schemeClr val="dk2"/>
            </a:solidFill>
            <a:prstDash val="solid"/>
            <a:round/>
            <a:headEnd type="none" w="med" len="med"/>
            <a:tailEnd type="triangle" w="med" len="med"/>
          </a:ln>
        </p:spPr>
      </p:cxnSp>
      <p:cxnSp>
        <p:nvCxnSpPr>
          <p:cNvPr id="640" name="Google Shape;640;p39"/>
          <p:cNvCxnSpPr/>
          <p:nvPr/>
        </p:nvCxnSpPr>
        <p:spPr>
          <a:xfrm rot="10800000" flipH="1">
            <a:off x="15871720" y="5231458"/>
            <a:ext cx="8100" cy="2322600"/>
          </a:xfrm>
          <a:prstGeom prst="straightConnector1">
            <a:avLst/>
          </a:prstGeom>
          <a:noFill/>
          <a:ln w="28575" cap="flat" cmpd="sng">
            <a:solidFill>
              <a:schemeClr val="dk2"/>
            </a:solidFill>
            <a:prstDash val="solid"/>
            <a:round/>
            <a:headEnd type="none" w="med" len="med"/>
            <a:tailEnd type="triangle" w="med" len="med"/>
          </a:ln>
        </p:spPr>
      </p:cxnSp>
      <p:sp>
        <p:nvSpPr>
          <p:cNvPr id="641" name="Google Shape;641;p39"/>
          <p:cNvSpPr txBox="1"/>
          <p:nvPr/>
        </p:nvSpPr>
        <p:spPr>
          <a:xfrm>
            <a:off x="5703107" y="6585339"/>
            <a:ext cx="1147500" cy="67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b="1">
                <a:solidFill>
                  <a:schemeClr val="dk1"/>
                </a:solidFill>
                <a:latin typeface="Calibri"/>
                <a:ea typeface="Calibri"/>
                <a:cs typeface="Calibri"/>
                <a:sym typeface="Calibri"/>
              </a:rPr>
              <a:t>Yes</a:t>
            </a:r>
            <a:endParaRPr sz="2900" b="1">
              <a:solidFill>
                <a:schemeClr val="dk1"/>
              </a:solidFill>
              <a:latin typeface="Calibri"/>
              <a:ea typeface="Calibri"/>
              <a:cs typeface="Calibri"/>
              <a:sym typeface="Calibri"/>
            </a:endParaRPr>
          </a:p>
        </p:txBody>
      </p:sp>
      <p:sp>
        <p:nvSpPr>
          <p:cNvPr id="642" name="Google Shape;642;p39"/>
          <p:cNvSpPr txBox="1"/>
          <p:nvPr/>
        </p:nvSpPr>
        <p:spPr>
          <a:xfrm>
            <a:off x="7772575" y="7825177"/>
            <a:ext cx="1067700" cy="5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00" b="1">
                <a:solidFill>
                  <a:schemeClr val="dk1"/>
                </a:solidFill>
                <a:latin typeface="Calibri"/>
                <a:ea typeface="Calibri"/>
                <a:cs typeface="Calibri"/>
                <a:sym typeface="Calibri"/>
              </a:rPr>
              <a:t>No</a:t>
            </a:r>
            <a:endParaRPr sz="2600" b="1">
              <a:solidFill>
                <a:schemeClr val="dk1"/>
              </a:solidFill>
              <a:latin typeface="Calibri"/>
              <a:ea typeface="Calibri"/>
              <a:cs typeface="Calibri"/>
              <a:sym typeface="Calibri"/>
            </a:endParaRPr>
          </a:p>
        </p:txBody>
      </p:sp>
      <p:sp>
        <p:nvSpPr>
          <p:cNvPr id="643" name="Google Shape;643;p39"/>
          <p:cNvSpPr txBox="1"/>
          <p:nvPr/>
        </p:nvSpPr>
        <p:spPr>
          <a:xfrm>
            <a:off x="3728275" y="516575"/>
            <a:ext cx="111243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300">
                <a:solidFill>
                  <a:srgbClr val="3C7F72"/>
                </a:solidFill>
                <a:latin typeface="Ultra"/>
                <a:ea typeface="Ultra"/>
                <a:cs typeface="Ultra"/>
                <a:sym typeface="Ultra"/>
              </a:rPr>
              <a:t>Business</a:t>
            </a:r>
            <a:r>
              <a:rPr lang="en-US" sz="6300">
                <a:solidFill>
                  <a:srgbClr val="B02B20"/>
                </a:solidFill>
                <a:latin typeface="Ultra"/>
                <a:ea typeface="Ultra"/>
                <a:cs typeface="Ultra"/>
                <a:sym typeface="Ultra"/>
              </a:rPr>
              <a:t> Simulation</a:t>
            </a:r>
            <a:endParaRPr sz="6300">
              <a:solidFill>
                <a:srgbClr val="3C7F72"/>
              </a:solidFill>
              <a:latin typeface="Ultra"/>
              <a:ea typeface="Ultra"/>
              <a:cs typeface="Ultra"/>
              <a:sym typeface="Ultr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BED"/>
        </a:solidFill>
        <a:effectLst/>
      </p:bgPr>
    </p:bg>
    <p:spTree>
      <p:nvGrpSpPr>
        <p:cNvPr id="1" name="Shape 675"/>
        <p:cNvGrpSpPr/>
        <p:nvPr/>
      </p:nvGrpSpPr>
      <p:grpSpPr>
        <a:xfrm>
          <a:off x="0" y="0"/>
          <a:ext cx="0" cy="0"/>
          <a:chOff x="0" y="0"/>
          <a:chExt cx="0" cy="0"/>
        </a:xfrm>
      </p:grpSpPr>
      <p:sp>
        <p:nvSpPr>
          <p:cNvPr id="676" name="Google Shape;676;p41"/>
          <p:cNvSpPr/>
          <p:nvPr/>
        </p:nvSpPr>
        <p:spPr>
          <a:xfrm>
            <a:off x="13075350" y="185575"/>
            <a:ext cx="2038200" cy="1994700"/>
          </a:xfrm>
          <a:prstGeom prst="ellipse">
            <a:avLst/>
          </a:prstGeom>
          <a:solidFill>
            <a:srgbClr val="FFAF00"/>
          </a:solidFill>
          <a:ln>
            <a:noFill/>
          </a:ln>
          <a:effectLst>
            <a:outerShdw blurRad="200025"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77" name="Google Shape;677;p41"/>
          <p:cNvSpPr/>
          <p:nvPr/>
        </p:nvSpPr>
        <p:spPr>
          <a:xfrm flipH="1">
            <a:off x="9423450" y="1541325"/>
            <a:ext cx="5598300" cy="7623900"/>
          </a:xfrm>
          <a:prstGeom prst="roundRect">
            <a:avLst>
              <a:gd name="adj" fmla="val 16667"/>
            </a:avLst>
          </a:prstGeom>
          <a:solidFill>
            <a:schemeClr val="lt1"/>
          </a:solidFill>
          <a:ln w="9525" cap="flat" cmpd="sng">
            <a:solidFill>
              <a:srgbClr val="888888"/>
            </a:solidFill>
            <a:prstDash val="solid"/>
            <a:round/>
            <a:headEnd type="none" w="sm" len="sm"/>
            <a:tailEnd type="none" w="sm" len="sm"/>
          </a:ln>
          <a:effectLst>
            <a:outerShdw blurRad="200025" dist="19050" dir="5400000" algn="bl" rotWithShape="0">
              <a:srgbClr val="888888">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78" name="Google Shape;678;p41"/>
          <p:cNvSpPr txBox="1"/>
          <p:nvPr/>
        </p:nvSpPr>
        <p:spPr>
          <a:xfrm>
            <a:off x="9839250" y="8554925"/>
            <a:ext cx="47667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500"/>
              </a:spcBef>
              <a:spcAft>
                <a:spcPts val="0"/>
              </a:spcAft>
              <a:buNone/>
            </a:pPr>
            <a:r>
              <a:rPr lang="en-US" sz="1700" b="1">
                <a:solidFill>
                  <a:schemeClr val="dk1"/>
                </a:solidFill>
              </a:rPr>
              <a:t>**Menggunakan dataset yang sama</a:t>
            </a:r>
            <a:endParaRPr sz="1700" b="1">
              <a:solidFill>
                <a:schemeClr val="dk1"/>
              </a:solidFill>
            </a:endParaRPr>
          </a:p>
        </p:txBody>
      </p:sp>
      <p:sp>
        <p:nvSpPr>
          <p:cNvPr id="679" name="Google Shape;679;p41"/>
          <p:cNvSpPr txBox="1"/>
          <p:nvPr/>
        </p:nvSpPr>
        <p:spPr>
          <a:xfrm>
            <a:off x="4373850" y="252750"/>
            <a:ext cx="9235500" cy="1062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5700">
                <a:solidFill>
                  <a:srgbClr val="B02B20"/>
                </a:solidFill>
                <a:latin typeface="Ultra"/>
                <a:ea typeface="Ultra"/>
                <a:cs typeface="Ultra"/>
                <a:sym typeface="Ultra"/>
              </a:rPr>
              <a:t>Business </a:t>
            </a:r>
            <a:r>
              <a:rPr lang="en-US" sz="5700">
                <a:solidFill>
                  <a:srgbClr val="3C7F72"/>
                </a:solidFill>
                <a:latin typeface="Ultra"/>
                <a:ea typeface="Ultra"/>
                <a:cs typeface="Ultra"/>
                <a:sym typeface="Ultra"/>
              </a:rPr>
              <a:t>Impact</a:t>
            </a:r>
            <a:endParaRPr sz="5700">
              <a:solidFill>
                <a:srgbClr val="3C7F72"/>
              </a:solidFill>
              <a:latin typeface="Ultra"/>
              <a:ea typeface="Ultra"/>
              <a:cs typeface="Ultra"/>
              <a:sym typeface="Ultra"/>
            </a:endParaRPr>
          </a:p>
        </p:txBody>
      </p:sp>
      <p:grpSp>
        <p:nvGrpSpPr>
          <p:cNvPr id="680" name="Google Shape;680;p41"/>
          <p:cNvGrpSpPr/>
          <p:nvPr/>
        </p:nvGrpSpPr>
        <p:grpSpPr>
          <a:xfrm>
            <a:off x="340204" y="318426"/>
            <a:ext cx="1756504" cy="676457"/>
            <a:chOff x="0" y="0"/>
            <a:chExt cx="2342005" cy="901943"/>
          </a:xfrm>
        </p:grpSpPr>
        <p:sp>
          <p:nvSpPr>
            <p:cNvPr id="681" name="Google Shape;681;p41"/>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3">
                <a:alphaModFix/>
              </a:blip>
              <a:stretch>
                <a:fillRect l="-94976" t="-63005" r="-79086" b="-110195"/>
              </a:stretch>
            </a:blipFill>
            <a:ln>
              <a:noFill/>
            </a:ln>
          </p:spPr>
        </p:sp>
        <p:sp>
          <p:nvSpPr>
            <p:cNvPr id="682" name="Google Shape;682;p41"/>
            <p:cNvSpPr/>
            <p:nvPr/>
          </p:nvSpPr>
          <p:spPr>
            <a:xfrm>
              <a:off x="660841" y="297238"/>
              <a:ext cx="1681164" cy="307468"/>
            </a:xfrm>
            <a:custGeom>
              <a:avLst/>
              <a:gdLst/>
              <a:ahLst/>
              <a:cxnLst/>
              <a:rect l="l" t="t" r="r" b="b"/>
              <a:pathLst>
                <a:path w="1681164" h="307468" extrusionOk="0">
                  <a:moveTo>
                    <a:pt x="0" y="0"/>
                  </a:moveTo>
                  <a:lnTo>
                    <a:pt x="1681164" y="0"/>
                  </a:lnTo>
                  <a:lnTo>
                    <a:pt x="1681164" y="307467"/>
                  </a:lnTo>
                  <a:lnTo>
                    <a:pt x="0" y="307467"/>
                  </a:lnTo>
                  <a:lnTo>
                    <a:pt x="0" y="0"/>
                  </a:lnTo>
                  <a:close/>
                </a:path>
              </a:pathLst>
            </a:custGeom>
            <a:blipFill rotWithShape="1">
              <a:blip r:embed="rId3">
                <a:alphaModFix/>
              </a:blip>
              <a:stretch>
                <a:fillRect l="-25537" t="-483676" r="-21038" b="-217669"/>
              </a:stretch>
            </a:blipFill>
            <a:ln>
              <a:noFill/>
            </a:ln>
          </p:spPr>
        </p:sp>
      </p:grpSp>
      <p:sp>
        <p:nvSpPr>
          <p:cNvPr id="683" name="Google Shape;683;p41"/>
          <p:cNvSpPr/>
          <p:nvPr/>
        </p:nvSpPr>
        <p:spPr>
          <a:xfrm>
            <a:off x="8227250" y="3585400"/>
            <a:ext cx="1352100" cy="2955900"/>
          </a:xfrm>
          <a:prstGeom prst="rightArrow">
            <a:avLst>
              <a:gd name="adj1" fmla="val 50000"/>
              <a:gd name="adj2" fmla="val 50000"/>
            </a:avLst>
          </a:prstGeom>
          <a:solidFill>
            <a:srgbClr val="FFC107"/>
          </a:solidFill>
          <a:ln w="9525" cap="flat" cmpd="sng">
            <a:solidFill>
              <a:srgbClr val="FFC107"/>
            </a:solidFill>
            <a:prstDash val="solid"/>
            <a:round/>
            <a:headEnd type="none" w="sm" len="sm"/>
            <a:tailEnd type="none" w="sm" len="sm"/>
          </a:ln>
          <a:effectLst>
            <a:outerShdw blurRad="200025" dist="19050" dir="5400000" algn="bl" rotWithShape="0">
              <a:srgbClr val="888888">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84" name="Google Shape;684;p41"/>
          <p:cNvSpPr/>
          <p:nvPr/>
        </p:nvSpPr>
        <p:spPr>
          <a:xfrm flipH="1">
            <a:off x="2628950" y="1626100"/>
            <a:ext cx="5598300" cy="6874500"/>
          </a:xfrm>
          <a:prstGeom prst="roundRect">
            <a:avLst>
              <a:gd name="adj" fmla="val 16667"/>
            </a:avLst>
          </a:prstGeom>
          <a:solidFill>
            <a:schemeClr val="lt1"/>
          </a:solidFill>
          <a:ln w="9525" cap="flat" cmpd="sng">
            <a:solidFill>
              <a:srgbClr val="888888"/>
            </a:solidFill>
            <a:prstDash val="solid"/>
            <a:round/>
            <a:headEnd type="none" w="sm" len="sm"/>
            <a:tailEnd type="none" w="sm" len="sm"/>
          </a:ln>
          <a:effectLst>
            <a:outerShdw blurRad="200025" dist="19050" dir="5400000" algn="bl" rotWithShape="0">
              <a:srgbClr val="888888">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85" name="Google Shape;685;p41"/>
          <p:cNvSpPr/>
          <p:nvPr/>
        </p:nvSpPr>
        <p:spPr>
          <a:xfrm flipH="1">
            <a:off x="2736650" y="8695808"/>
            <a:ext cx="5338200" cy="1300200"/>
          </a:xfrm>
          <a:prstGeom prst="roundRect">
            <a:avLst>
              <a:gd name="adj" fmla="val 16667"/>
            </a:avLst>
          </a:prstGeom>
          <a:solidFill>
            <a:schemeClr val="lt1"/>
          </a:solidFill>
          <a:ln w="9525" cap="flat" cmpd="sng">
            <a:solidFill>
              <a:srgbClr val="888888"/>
            </a:solidFill>
            <a:prstDash val="solid"/>
            <a:round/>
            <a:headEnd type="none" w="sm" len="sm"/>
            <a:tailEnd type="none" w="sm" len="sm"/>
          </a:ln>
          <a:effectLst>
            <a:outerShdw blurRad="200025" dist="19050" dir="5400000" algn="bl" rotWithShape="0">
              <a:srgbClr val="888888">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86" name="Google Shape;686;p41"/>
          <p:cNvSpPr txBox="1"/>
          <p:nvPr/>
        </p:nvSpPr>
        <p:spPr>
          <a:xfrm rot="-673797">
            <a:off x="2636052" y="8266017"/>
            <a:ext cx="589996" cy="1570232"/>
          </a:xfrm>
          <a:prstGeom prst="rect">
            <a:avLst/>
          </a:prstGeom>
          <a:noFill/>
          <a:ln>
            <a:noFill/>
          </a:ln>
          <a:effectLst>
            <a:outerShdw blurRad="200025" dist="19050" dir="5400000" algn="bl" rotWithShape="0">
              <a:schemeClr val="lt1">
                <a:alpha val="50000"/>
              </a:schemeClr>
            </a:outerShdw>
          </a:effectLst>
        </p:spPr>
        <p:txBody>
          <a:bodyPr spcFirstLastPara="1" wrap="square" lIns="91425" tIns="91425" rIns="91425" bIns="91425" anchor="t" anchorCtr="0">
            <a:spAutoFit/>
          </a:bodyPr>
          <a:lstStyle/>
          <a:p>
            <a:pPr marL="0" lvl="0" indent="0" algn="l" rtl="0">
              <a:lnSpc>
                <a:spcPct val="115000"/>
              </a:lnSpc>
              <a:spcBef>
                <a:spcPts val="500"/>
              </a:spcBef>
              <a:spcAft>
                <a:spcPts val="0"/>
              </a:spcAft>
              <a:buNone/>
            </a:pPr>
            <a:r>
              <a:rPr lang="en-US" sz="9000">
                <a:solidFill>
                  <a:srgbClr val="3C7F72"/>
                </a:solidFill>
              </a:rPr>
              <a:t>*</a:t>
            </a:r>
            <a:endParaRPr sz="9000">
              <a:solidFill>
                <a:srgbClr val="3C7F72"/>
              </a:solidFill>
            </a:endParaRPr>
          </a:p>
        </p:txBody>
      </p:sp>
      <p:sp>
        <p:nvSpPr>
          <p:cNvPr id="687" name="Google Shape;687;p41"/>
          <p:cNvSpPr txBox="1"/>
          <p:nvPr/>
        </p:nvSpPr>
        <p:spPr>
          <a:xfrm>
            <a:off x="3133006" y="8695808"/>
            <a:ext cx="4820700" cy="132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500"/>
              </a:spcBef>
              <a:spcAft>
                <a:spcPts val="0"/>
              </a:spcAft>
              <a:buNone/>
            </a:pPr>
            <a:r>
              <a:rPr lang="en-US" sz="2000">
                <a:solidFill>
                  <a:schemeClr val="dk1"/>
                </a:solidFill>
              </a:rPr>
              <a:t>Campaign Cost = $ 8.3/customer</a:t>
            </a:r>
            <a:endParaRPr sz="2000">
              <a:solidFill>
                <a:schemeClr val="dk1"/>
              </a:solidFill>
            </a:endParaRPr>
          </a:p>
          <a:p>
            <a:pPr marL="0" lvl="0" indent="0" algn="l" rtl="0">
              <a:lnSpc>
                <a:spcPct val="115000"/>
              </a:lnSpc>
              <a:spcBef>
                <a:spcPts val="500"/>
              </a:spcBef>
              <a:spcAft>
                <a:spcPts val="0"/>
              </a:spcAft>
              <a:buNone/>
            </a:pPr>
            <a:r>
              <a:rPr lang="en-US" sz="2000">
                <a:solidFill>
                  <a:schemeClr val="dk1"/>
                </a:solidFill>
              </a:rPr>
              <a:t>Min Deposit = $ 1,000</a:t>
            </a:r>
            <a:endParaRPr sz="2000">
              <a:solidFill>
                <a:schemeClr val="dk1"/>
              </a:solidFill>
            </a:endParaRPr>
          </a:p>
          <a:p>
            <a:pPr marL="0" lvl="0" indent="0" algn="l" rtl="0">
              <a:lnSpc>
                <a:spcPct val="115000"/>
              </a:lnSpc>
              <a:spcBef>
                <a:spcPts val="500"/>
              </a:spcBef>
              <a:spcAft>
                <a:spcPts val="0"/>
              </a:spcAft>
              <a:buNone/>
            </a:pPr>
            <a:r>
              <a:rPr lang="en-US" sz="2000">
                <a:solidFill>
                  <a:schemeClr val="dk1"/>
                </a:solidFill>
              </a:rPr>
              <a:t>Net Spread = 5.30%  from total deposit</a:t>
            </a:r>
            <a:endParaRPr sz="2000">
              <a:solidFill>
                <a:schemeClr val="dk1"/>
              </a:solidFill>
            </a:endParaRPr>
          </a:p>
        </p:txBody>
      </p:sp>
      <p:sp>
        <p:nvSpPr>
          <p:cNvPr id="688" name="Google Shape;688;p41"/>
          <p:cNvSpPr/>
          <p:nvPr/>
        </p:nvSpPr>
        <p:spPr>
          <a:xfrm>
            <a:off x="4035350" y="1960800"/>
            <a:ext cx="2327597" cy="368751"/>
          </a:xfrm>
          <a:prstGeom prst="rect">
            <a:avLst/>
          </a:prstGeom>
        </p:spPr>
        <p:txBody>
          <a:bodyPr>
            <a:prstTxWarp prst="textPlain">
              <a:avLst/>
            </a:prstTxWarp>
          </a:bodyPr>
          <a:lstStyle/>
          <a:p>
            <a:pPr lvl="0" algn="ctr"/>
            <a:r>
              <a:rPr b="1" i="0">
                <a:ln>
                  <a:noFill/>
                </a:ln>
                <a:solidFill>
                  <a:srgbClr val="FFAF00"/>
                </a:solidFill>
                <a:latin typeface="Lexend"/>
              </a:rPr>
              <a:t>Before ML</a:t>
            </a:r>
          </a:p>
        </p:txBody>
      </p:sp>
      <p:sp>
        <p:nvSpPr>
          <p:cNvPr id="689" name="Google Shape;689;p41"/>
          <p:cNvSpPr/>
          <p:nvPr/>
        </p:nvSpPr>
        <p:spPr>
          <a:xfrm>
            <a:off x="11962200" y="7670100"/>
            <a:ext cx="250800" cy="328500"/>
          </a:xfrm>
          <a:prstGeom prst="upArrow">
            <a:avLst>
              <a:gd name="adj1" fmla="val 50000"/>
              <a:gd name="adj2" fmla="val 50000"/>
            </a:avLst>
          </a:prstGeom>
          <a:solidFill>
            <a:srgbClr val="0000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90" name="Google Shape;690;p41"/>
          <p:cNvSpPr txBox="1"/>
          <p:nvPr/>
        </p:nvSpPr>
        <p:spPr>
          <a:xfrm>
            <a:off x="3044750" y="2518049"/>
            <a:ext cx="3849900" cy="58605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300"/>
              </a:spcBef>
              <a:spcAft>
                <a:spcPts val="0"/>
              </a:spcAft>
              <a:buNone/>
            </a:pPr>
            <a:r>
              <a:rPr lang="en-US" sz="2500" b="1" dirty="0">
                <a:solidFill>
                  <a:schemeClr val="dk1"/>
                </a:solidFill>
              </a:rPr>
              <a:t>Customer count:</a:t>
            </a:r>
            <a:endParaRPr sz="2500" b="1" dirty="0">
              <a:solidFill>
                <a:schemeClr val="dk1"/>
              </a:solidFill>
            </a:endParaRPr>
          </a:p>
          <a:p>
            <a:pPr marL="0" lvl="0" indent="0" algn="l" rtl="0">
              <a:lnSpc>
                <a:spcPct val="115000"/>
              </a:lnSpc>
              <a:spcBef>
                <a:spcPts val="300"/>
              </a:spcBef>
              <a:spcAft>
                <a:spcPts val="0"/>
              </a:spcAft>
              <a:buNone/>
            </a:pPr>
            <a:r>
              <a:rPr lang="en-US" sz="2500" dirty="0">
                <a:solidFill>
                  <a:schemeClr val="dk1"/>
                </a:solidFill>
              </a:rPr>
              <a:t>45211 </a:t>
            </a:r>
            <a:r>
              <a:rPr lang="en-US" sz="2500" dirty="0" err="1">
                <a:solidFill>
                  <a:schemeClr val="dk1"/>
                </a:solidFill>
              </a:rPr>
              <a:t>nasabah</a:t>
            </a:r>
            <a:endParaRPr sz="2500" dirty="0">
              <a:solidFill>
                <a:schemeClr val="dk1"/>
              </a:solidFill>
            </a:endParaRPr>
          </a:p>
          <a:p>
            <a:pPr marL="12700" lvl="0" indent="0" algn="l" rtl="0">
              <a:lnSpc>
                <a:spcPct val="115000"/>
              </a:lnSpc>
              <a:spcBef>
                <a:spcPts val="300"/>
              </a:spcBef>
              <a:spcAft>
                <a:spcPts val="0"/>
              </a:spcAft>
              <a:buNone/>
            </a:pPr>
            <a:r>
              <a:rPr lang="en-US" sz="2500" b="1" dirty="0">
                <a:solidFill>
                  <a:schemeClr val="dk1"/>
                </a:solidFill>
              </a:rPr>
              <a:t>Conversion Rate:</a:t>
            </a:r>
            <a:endParaRPr sz="2500" b="1" dirty="0">
              <a:solidFill>
                <a:schemeClr val="dk1"/>
              </a:solidFill>
            </a:endParaRPr>
          </a:p>
          <a:p>
            <a:pPr marL="0" lvl="0" indent="0" algn="l" rtl="0">
              <a:lnSpc>
                <a:spcPct val="115000"/>
              </a:lnSpc>
              <a:spcBef>
                <a:spcPts val="300"/>
              </a:spcBef>
              <a:spcAft>
                <a:spcPts val="0"/>
              </a:spcAft>
              <a:buNone/>
            </a:pPr>
            <a:r>
              <a:rPr lang="en-US" sz="2500" dirty="0">
                <a:solidFill>
                  <a:schemeClr val="dk1"/>
                </a:solidFill>
              </a:rPr>
              <a:t>11.7% ( 5289 </a:t>
            </a:r>
            <a:r>
              <a:rPr lang="en-US" sz="2500" dirty="0" err="1">
                <a:solidFill>
                  <a:schemeClr val="dk1"/>
                </a:solidFill>
              </a:rPr>
              <a:t>nasabah</a:t>
            </a:r>
            <a:r>
              <a:rPr lang="en-US" sz="2500" dirty="0">
                <a:solidFill>
                  <a:schemeClr val="dk1"/>
                </a:solidFill>
              </a:rPr>
              <a:t>)</a:t>
            </a:r>
            <a:endParaRPr sz="2500" dirty="0">
              <a:solidFill>
                <a:schemeClr val="dk1"/>
              </a:solidFill>
            </a:endParaRPr>
          </a:p>
          <a:p>
            <a:pPr marL="12700" lvl="0" indent="0" algn="l" rtl="0">
              <a:lnSpc>
                <a:spcPct val="115000"/>
              </a:lnSpc>
              <a:spcBef>
                <a:spcPts val="300"/>
              </a:spcBef>
              <a:spcAft>
                <a:spcPts val="0"/>
              </a:spcAft>
              <a:buNone/>
            </a:pPr>
            <a:r>
              <a:rPr lang="en-US" sz="2500" b="1" dirty="0">
                <a:solidFill>
                  <a:schemeClr val="dk1"/>
                </a:solidFill>
              </a:rPr>
              <a:t>Time Spend :</a:t>
            </a:r>
            <a:endParaRPr sz="2500" b="1" dirty="0">
              <a:solidFill>
                <a:schemeClr val="dk1"/>
              </a:solidFill>
            </a:endParaRPr>
          </a:p>
          <a:p>
            <a:pPr marL="0" lvl="0" indent="0" algn="l" rtl="0">
              <a:lnSpc>
                <a:spcPct val="115000"/>
              </a:lnSpc>
              <a:spcBef>
                <a:spcPts val="300"/>
              </a:spcBef>
              <a:spcAft>
                <a:spcPts val="0"/>
              </a:spcAft>
              <a:buNone/>
            </a:pPr>
            <a:r>
              <a:rPr lang="en-US" sz="2500" dirty="0">
                <a:solidFill>
                  <a:schemeClr val="dk1"/>
                </a:solidFill>
              </a:rPr>
              <a:t>90.4 days</a:t>
            </a:r>
            <a:endParaRPr sz="2500" dirty="0">
              <a:solidFill>
                <a:schemeClr val="dk1"/>
              </a:solidFill>
            </a:endParaRPr>
          </a:p>
          <a:p>
            <a:pPr marL="12700" lvl="0" indent="0" algn="l" rtl="0">
              <a:lnSpc>
                <a:spcPct val="115000"/>
              </a:lnSpc>
              <a:spcBef>
                <a:spcPts val="300"/>
              </a:spcBef>
              <a:spcAft>
                <a:spcPts val="0"/>
              </a:spcAft>
              <a:buNone/>
            </a:pPr>
            <a:r>
              <a:rPr lang="en-US" sz="2500" b="1" dirty="0">
                <a:solidFill>
                  <a:schemeClr val="dk1"/>
                </a:solidFill>
              </a:rPr>
              <a:t>Campaign Cost:</a:t>
            </a:r>
            <a:endParaRPr sz="2500" b="1" dirty="0">
              <a:solidFill>
                <a:schemeClr val="dk1"/>
              </a:solidFill>
            </a:endParaRPr>
          </a:p>
          <a:p>
            <a:pPr marL="0" lvl="0" indent="0" algn="l" rtl="0">
              <a:lnSpc>
                <a:spcPct val="115000"/>
              </a:lnSpc>
              <a:spcBef>
                <a:spcPts val="300"/>
              </a:spcBef>
              <a:spcAft>
                <a:spcPts val="0"/>
              </a:spcAft>
              <a:buNone/>
            </a:pPr>
            <a:r>
              <a:rPr lang="en-US" sz="2500" dirty="0">
                <a:solidFill>
                  <a:schemeClr val="dk1"/>
                </a:solidFill>
              </a:rPr>
              <a:t>$ 375,251.30</a:t>
            </a:r>
            <a:endParaRPr sz="2500" dirty="0">
              <a:solidFill>
                <a:schemeClr val="dk1"/>
              </a:solidFill>
            </a:endParaRPr>
          </a:p>
          <a:p>
            <a:pPr marL="12700" lvl="0" indent="0" algn="l" rtl="0">
              <a:lnSpc>
                <a:spcPct val="115000"/>
              </a:lnSpc>
              <a:spcBef>
                <a:spcPts val="300"/>
              </a:spcBef>
              <a:spcAft>
                <a:spcPts val="0"/>
              </a:spcAft>
              <a:buNone/>
            </a:pPr>
            <a:r>
              <a:rPr lang="en-US" sz="2500" b="1" dirty="0">
                <a:solidFill>
                  <a:schemeClr val="dk1"/>
                </a:solidFill>
              </a:rPr>
              <a:t>Net Spread:</a:t>
            </a:r>
            <a:endParaRPr sz="2500" b="1" dirty="0">
              <a:solidFill>
                <a:schemeClr val="dk1"/>
              </a:solidFill>
            </a:endParaRPr>
          </a:p>
          <a:p>
            <a:pPr marL="0" lvl="0" indent="0" algn="l" rtl="0">
              <a:lnSpc>
                <a:spcPct val="115000"/>
              </a:lnSpc>
              <a:spcBef>
                <a:spcPts val="300"/>
              </a:spcBef>
              <a:spcAft>
                <a:spcPts val="0"/>
              </a:spcAft>
              <a:buNone/>
            </a:pPr>
            <a:r>
              <a:rPr lang="en-US" sz="2500" dirty="0">
                <a:solidFill>
                  <a:schemeClr val="dk1"/>
                </a:solidFill>
              </a:rPr>
              <a:t>$ 280,317.00</a:t>
            </a:r>
            <a:endParaRPr sz="2500" dirty="0">
              <a:solidFill>
                <a:schemeClr val="dk1"/>
              </a:solidFill>
            </a:endParaRPr>
          </a:p>
          <a:p>
            <a:pPr marL="12700" lvl="0" indent="0" algn="l" rtl="0">
              <a:lnSpc>
                <a:spcPct val="115000"/>
              </a:lnSpc>
              <a:spcBef>
                <a:spcPts val="300"/>
              </a:spcBef>
              <a:spcAft>
                <a:spcPts val="0"/>
              </a:spcAft>
              <a:buNone/>
            </a:pPr>
            <a:r>
              <a:rPr lang="en-US" sz="2500" b="1" dirty="0">
                <a:solidFill>
                  <a:schemeClr val="dk1"/>
                </a:solidFill>
              </a:rPr>
              <a:t>Profit:</a:t>
            </a:r>
            <a:endParaRPr sz="2500" b="1" dirty="0">
              <a:solidFill>
                <a:schemeClr val="dk1"/>
              </a:solidFill>
            </a:endParaRPr>
          </a:p>
          <a:p>
            <a:pPr marL="0" lvl="0" indent="0" algn="l" rtl="0">
              <a:lnSpc>
                <a:spcPct val="115000"/>
              </a:lnSpc>
              <a:spcBef>
                <a:spcPts val="300"/>
              </a:spcBef>
              <a:spcAft>
                <a:spcPts val="0"/>
              </a:spcAft>
              <a:buNone/>
            </a:pPr>
            <a:r>
              <a:rPr lang="en-US" sz="2500" dirty="0">
                <a:solidFill>
                  <a:schemeClr val="dk1"/>
                </a:solidFill>
              </a:rPr>
              <a:t>$ - 94,934.00</a:t>
            </a:r>
            <a:endParaRPr sz="2500" dirty="0">
              <a:solidFill>
                <a:schemeClr val="dk1"/>
              </a:solidFill>
            </a:endParaRPr>
          </a:p>
        </p:txBody>
      </p:sp>
      <p:sp>
        <p:nvSpPr>
          <p:cNvPr id="691" name="Google Shape;691;p41"/>
          <p:cNvSpPr txBox="1"/>
          <p:nvPr/>
        </p:nvSpPr>
        <p:spPr>
          <a:xfrm>
            <a:off x="9943200" y="2357525"/>
            <a:ext cx="4288800" cy="5955446"/>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300"/>
              </a:spcBef>
              <a:spcAft>
                <a:spcPts val="0"/>
              </a:spcAft>
              <a:buNone/>
            </a:pPr>
            <a:r>
              <a:rPr lang="en-US" sz="2500" b="1" dirty="0">
                <a:solidFill>
                  <a:schemeClr val="dk1"/>
                </a:solidFill>
              </a:rPr>
              <a:t>Customer count:</a:t>
            </a:r>
            <a:endParaRPr sz="2500" b="1" dirty="0">
              <a:solidFill>
                <a:schemeClr val="dk1"/>
              </a:solidFill>
            </a:endParaRPr>
          </a:p>
          <a:p>
            <a:pPr marL="0" lvl="0" indent="0" algn="l" rtl="0">
              <a:lnSpc>
                <a:spcPct val="115000"/>
              </a:lnSpc>
              <a:spcBef>
                <a:spcPts val="300"/>
              </a:spcBef>
              <a:spcAft>
                <a:spcPts val="0"/>
              </a:spcAft>
              <a:buNone/>
            </a:pPr>
            <a:r>
              <a:rPr lang="id-ID" sz="2500" dirty="0" smtClean="0">
                <a:solidFill>
                  <a:schemeClr val="dk1"/>
                </a:solidFill>
              </a:rPr>
              <a:t>14975</a:t>
            </a:r>
            <a:r>
              <a:rPr lang="en-US" sz="2500" dirty="0" smtClean="0">
                <a:solidFill>
                  <a:schemeClr val="dk1"/>
                </a:solidFill>
              </a:rPr>
              <a:t> </a:t>
            </a:r>
            <a:r>
              <a:rPr lang="en-US" sz="2500" dirty="0" err="1">
                <a:solidFill>
                  <a:schemeClr val="dk1"/>
                </a:solidFill>
              </a:rPr>
              <a:t>nasabah</a:t>
            </a:r>
            <a:endParaRPr sz="2500" dirty="0">
              <a:solidFill>
                <a:schemeClr val="dk1"/>
              </a:solidFill>
            </a:endParaRPr>
          </a:p>
          <a:p>
            <a:pPr marL="12700" lvl="0" indent="0" algn="l" rtl="0">
              <a:lnSpc>
                <a:spcPct val="115000"/>
              </a:lnSpc>
              <a:spcBef>
                <a:spcPts val="300"/>
              </a:spcBef>
              <a:spcAft>
                <a:spcPts val="0"/>
              </a:spcAft>
              <a:buNone/>
            </a:pPr>
            <a:r>
              <a:rPr lang="en-US" sz="2500" b="1" dirty="0">
                <a:solidFill>
                  <a:schemeClr val="dk1"/>
                </a:solidFill>
              </a:rPr>
              <a:t>Conversion Rate:</a:t>
            </a:r>
            <a:endParaRPr sz="2500" b="1" dirty="0">
              <a:solidFill>
                <a:schemeClr val="dk1"/>
              </a:solidFill>
            </a:endParaRPr>
          </a:p>
          <a:p>
            <a:pPr marL="0" lvl="0" indent="0" algn="l" rtl="0">
              <a:lnSpc>
                <a:spcPct val="115000"/>
              </a:lnSpc>
              <a:spcBef>
                <a:spcPts val="300"/>
              </a:spcBef>
              <a:spcAft>
                <a:spcPts val="0"/>
              </a:spcAft>
              <a:buNone/>
            </a:pPr>
            <a:r>
              <a:rPr lang="id-ID" sz="2500" dirty="0" smtClean="0">
                <a:solidFill>
                  <a:schemeClr val="dk1"/>
                </a:solidFill>
              </a:rPr>
              <a:t>23.5</a:t>
            </a:r>
            <a:r>
              <a:rPr lang="en-US" sz="2500" dirty="0" smtClean="0">
                <a:solidFill>
                  <a:schemeClr val="dk1"/>
                </a:solidFill>
              </a:rPr>
              <a:t>% (</a:t>
            </a:r>
            <a:r>
              <a:rPr lang="id-ID" sz="2500" dirty="0" smtClean="0">
                <a:solidFill>
                  <a:schemeClr val="dk1"/>
                </a:solidFill>
              </a:rPr>
              <a:t>3534</a:t>
            </a:r>
            <a:r>
              <a:rPr lang="en-US" sz="2500" dirty="0" smtClean="0">
                <a:solidFill>
                  <a:schemeClr val="dk1"/>
                </a:solidFill>
              </a:rPr>
              <a:t> </a:t>
            </a:r>
            <a:r>
              <a:rPr lang="en-US" sz="2500" dirty="0" err="1">
                <a:solidFill>
                  <a:schemeClr val="dk1"/>
                </a:solidFill>
              </a:rPr>
              <a:t>nasabah</a:t>
            </a:r>
            <a:r>
              <a:rPr lang="en-US" sz="2500" dirty="0">
                <a:solidFill>
                  <a:schemeClr val="dk1"/>
                </a:solidFill>
              </a:rPr>
              <a:t>)</a:t>
            </a:r>
            <a:endParaRPr sz="2500" dirty="0">
              <a:solidFill>
                <a:schemeClr val="dk1"/>
              </a:solidFill>
            </a:endParaRPr>
          </a:p>
          <a:p>
            <a:pPr marL="12700" lvl="0" indent="0" algn="l" rtl="0">
              <a:lnSpc>
                <a:spcPct val="115000"/>
              </a:lnSpc>
              <a:spcBef>
                <a:spcPts val="300"/>
              </a:spcBef>
              <a:spcAft>
                <a:spcPts val="0"/>
              </a:spcAft>
              <a:buNone/>
            </a:pPr>
            <a:r>
              <a:rPr lang="en-US" sz="2500" b="1" dirty="0">
                <a:solidFill>
                  <a:schemeClr val="dk1"/>
                </a:solidFill>
              </a:rPr>
              <a:t>Time Spend:</a:t>
            </a:r>
            <a:endParaRPr sz="2500" b="1" dirty="0">
              <a:solidFill>
                <a:schemeClr val="dk1"/>
              </a:solidFill>
            </a:endParaRPr>
          </a:p>
          <a:p>
            <a:pPr marL="0" lvl="0" indent="0" algn="l" rtl="0">
              <a:lnSpc>
                <a:spcPct val="115000"/>
              </a:lnSpc>
              <a:spcBef>
                <a:spcPts val="300"/>
              </a:spcBef>
              <a:spcAft>
                <a:spcPts val="0"/>
              </a:spcAft>
              <a:buNone/>
            </a:pPr>
            <a:r>
              <a:rPr lang="id-ID" sz="2500" dirty="0" smtClean="0">
                <a:solidFill>
                  <a:schemeClr val="dk1"/>
                </a:solidFill>
              </a:rPr>
              <a:t>30</a:t>
            </a:r>
            <a:r>
              <a:rPr lang="en-US" sz="2500" dirty="0" smtClean="0">
                <a:solidFill>
                  <a:schemeClr val="dk1"/>
                </a:solidFill>
              </a:rPr>
              <a:t> </a:t>
            </a:r>
            <a:r>
              <a:rPr lang="en-US" sz="2500" dirty="0">
                <a:solidFill>
                  <a:schemeClr val="dk1"/>
                </a:solidFill>
              </a:rPr>
              <a:t>days</a:t>
            </a:r>
            <a:endParaRPr sz="2500" dirty="0">
              <a:solidFill>
                <a:schemeClr val="dk1"/>
              </a:solidFill>
            </a:endParaRPr>
          </a:p>
          <a:p>
            <a:pPr marL="12700" lvl="0" indent="0" algn="l" rtl="0">
              <a:lnSpc>
                <a:spcPct val="115000"/>
              </a:lnSpc>
              <a:spcBef>
                <a:spcPts val="300"/>
              </a:spcBef>
              <a:spcAft>
                <a:spcPts val="0"/>
              </a:spcAft>
              <a:buNone/>
            </a:pPr>
            <a:r>
              <a:rPr lang="en-US" sz="2500" b="1" dirty="0">
                <a:solidFill>
                  <a:schemeClr val="dk1"/>
                </a:solidFill>
              </a:rPr>
              <a:t>Campaign Cost:</a:t>
            </a:r>
            <a:endParaRPr sz="2500" b="1" dirty="0">
              <a:solidFill>
                <a:schemeClr val="dk1"/>
              </a:solidFill>
            </a:endParaRPr>
          </a:p>
          <a:p>
            <a:pPr marL="0" lvl="0" indent="0" algn="l" rtl="0">
              <a:lnSpc>
                <a:spcPct val="115000"/>
              </a:lnSpc>
              <a:spcBef>
                <a:spcPts val="300"/>
              </a:spcBef>
              <a:spcAft>
                <a:spcPts val="0"/>
              </a:spcAft>
              <a:buNone/>
            </a:pPr>
            <a:r>
              <a:rPr lang="en-US" sz="2500" dirty="0">
                <a:solidFill>
                  <a:schemeClr val="dk1"/>
                </a:solidFill>
              </a:rPr>
              <a:t>$ </a:t>
            </a:r>
            <a:r>
              <a:rPr lang="id-ID" sz="2500" dirty="0" smtClean="0">
                <a:solidFill>
                  <a:schemeClr val="dk1"/>
                </a:solidFill>
              </a:rPr>
              <a:t>124,292.50</a:t>
            </a:r>
            <a:endParaRPr sz="2500" dirty="0">
              <a:solidFill>
                <a:schemeClr val="dk1"/>
              </a:solidFill>
            </a:endParaRPr>
          </a:p>
          <a:p>
            <a:pPr marL="12700" lvl="0" indent="0" algn="l" rtl="0">
              <a:lnSpc>
                <a:spcPct val="115000"/>
              </a:lnSpc>
              <a:spcBef>
                <a:spcPts val="300"/>
              </a:spcBef>
              <a:spcAft>
                <a:spcPts val="0"/>
              </a:spcAft>
              <a:buNone/>
            </a:pPr>
            <a:r>
              <a:rPr lang="en-US" sz="2500" b="1" dirty="0">
                <a:solidFill>
                  <a:schemeClr val="dk1"/>
                </a:solidFill>
              </a:rPr>
              <a:t>Net Spread:</a:t>
            </a:r>
            <a:endParaRPr sz="2500" b="1" dirty="0">
              <a:solidFill>
                <a:schemeClr val="dk1"/>
              </a:solidFill>
            </a:endParaRPr>
          </a:p>
          <a:p>
            <a:pPr marL="0" lvl="0" indent="0" algn="l" rtl="0">
              <a:lnSpc>
                <a:spcPct val="115000"/>
              </a:lnSpc>
              <a:spcBef>
                <a:spcPts val="300"/>
              </a:spcBef>
              <a:spcAft>
                <a:spcPts val="0"/>
              </a:spcAft>
              <a:buNone/>
            </a:pPr>
            <a:r>
              <a:rPr lang="en-US" sz="2500" dirty="0">
                <a:solidFill>
                  <a:schemeClr val="dk1"/>
                </a:solidFill>
              </a:rPr>
              <a:t>$ </a:t>
            </a:r>
            <a:r>
              <a:rPr lang="id-ID" sz="2500" dirty="0" smtClean="0">
                <a:solidFill>
                  <a:schemeClr val="dk1"/>
                </a:solidFill>
              </a:rPr>
              <a:t>187</a:t>
            </a:r>
            <a:r>
              <a:rPr lang="en-US" sz="2500" dirty="0" smtClean="0">
                <a:solidFill>
                  <a:schemeClr val="dk1"/>
                </a:solidFill>
              </a:rPr>
              <a:t>,</a:t>
            </a:r>
            <a:r>
              <a:rPr lang="id-ID" sz="2500" dirty="0" smtClean="0">
                <a:solidFill>
                  <a:schemeClr val="dk1"/>
                </a:solidFill>
              </a:rPr>
              <a:t>302</a:t>
            </a:r>
            <a:r>
              <a:rPr lang="en-US" sz="2500" dirty="0" smtClean="0">
                <a:solidFill>
                  <a:schemeClr val="dk1"/>
                </a:solidFill>
              </a:rPr>
              <a:t>.00</a:t>
            </a:r>
            <a:endParaRPr sz="2500" dirty="0">
              <a:solidFill>
                <a:schemeClr val="dk1"/>
              </a:solidFill>
            </a:endParaRPr>
          </a:p>
          <a:p>
            <a:pPr marL="12700" lvl="0" indent="0" algn="l" rtl="0">
              <a:lnSpc>
                <a:spcPct val="115000"/>
              </a:lnSpc>
              <a:spcBef>
                <a:spcPts val="300"/>
              </a:spcBef>
              <a:spcAft>
                <a:spcPts val="0"/>
              </a:spcAft>
              <a:buNone/>
            </a:pPr>
            <a:r>
              <a:rPr lang="en-US" sz="2500" b="1" dirty="0">
                <a:solidFill>
                  <a:schemeClr val="dk1"/>
                </a:solidFill>
              </a:rPr>
              <a:t>Profit:</a:t>
            </a:r>
            <a:endParaRPr sz="2500" b="1" dirty="0">
              <a:solidFill>
                <a:schemeClr val="dk1"/>
              </a:solidFill>
            </a:endParaRPr>
          </a:p>
          <a:p>
            <a:pPr marL="0" lvl="0" indent="0" algn="l" rtl="0">
              <a:lnSpc>
                <a:spcPct val="115000"/>
              </a:lnSpc>
              <a:spcBef>
                <a:spcPts val="300"/>
              </a:spcBef>
              <a:spcAft>
                <a:spcPts val="0"/>
              </a:spcAft>
              <a:buNone/>
            </a:pPr>
            <a:r>
              <a:rPr lang="en-US" sz="2500" dirty="0">
                <a:solidFill>
                  <a:schemeClr val="dk1"/>
                </a:solidFill>
              </a:rPr>
              <a:t>$ </a:t>
            </a:r>
            <a:r>
              <a:rPr lang="id-ID" sz="2500" dirty="0" smtClean="0">
                <a:solidFill>
                  <a:schemeClr val="dk1"/>
                </a:solidFill>
              </a:rPr>
              <a:t>63,010.00</a:t>
            </a:r>
            <a:endParaRPr sz="2500" dirty="0">
              <a:solidFill>
                <a:schemeClr val="dk1"/>
              </a:solidFill>
            </a:endParaRPr>
          </a:p>
        </p:txBody>
      </p:sp>
      <p:sp>
        <p:nvSpPr>
          <p:cNvPr id="692" name="Google Shape;692;p41"/>
          <p:cNvSpPr/>
          <p:nvPr/>
        </p:nvSpPr>
        <p:spPr>
          <a:xfrm>
            <a:off x="11010000" y="1820750"/>
            <a:ext cx="2379025" cy="368751"/>
          </a:xfrm>
          <a:prstGeom prst="rect">
            <a:avLst/>
          </a:prstGeom>
        </p:spPr>
        <p:txBody>
          <a:bodyPr>
            <a:prstTxWarp prst="textPlain">
              <a:avLst/>
            </a:prstTxWarp>
          </a:bodyPr>
          <a:lstStyle/>
          <a:p>
            <a:pPr lvl="0" algn="ctr"/>
            <a:r>
              <a:rPr b="1" i="0">
                <a:ln>
                  <a:noFill/>
                </a:ln>
                <a:solidFill>
                  <a:srgbClr val="FFAF00"/>
                </a:solidFill>
                <a:latin typeface="Lexend"/>
              </a:rPr>
              <a:t>After ML</a:t>
            </a:r>
          </a:p>
        </p:txBody>
      </p:sp>
      <p:sp>
        <p:nvSpPr>
          <p:cNvPr id="693" name="Google Shape;693;p41"/>
          <p:cNvSpPr/>
          <p:nvPr/>
        </p:nvSpPr>
        <p:spPr>
          <a:xfrm>
            <a:off x="13505250" y="3864350"/>
            <a:ext cx="250800" cy="328500"/>
          </a:xfrm>
          <a:prstGeom prst="upArrow">
            <a:avLst>
              <a:gd name="adj1" fmla="val 50000"/>
              <a:gd name="adj2" fmla="val 50000"/>
            </a:avLst>
          </a:prstGeom>
          <a:solidFill>
            <a:srgbClr val="0000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94" name="Google Shape;694;p41"/>
          <p:cNvSpPr/>
          <p:nvPr/>
        </p:nvSpPr>
        <p:spPr>
          <a:xfrm rot="10800000">
            <a:off x="11551525" y="4805175"/>
            <a:ext cx="250800" cy="328500"/>
          </a:xfrm>
          <a:prstGeom prst="upArrow">
            <a:avLst>
              <a:gd name="adj1" fmla="val 50000"/>
              <a:gd name="adj2" fmla="val 50000"/>
            </a:avLst>
          </a:prstGeom>
          <a:solidFill>
            <a:srgbClr val="0000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95" name="Google Shape;695;p41"/>
          <p:cNvSpPr/>
          <p:nvPr/>
        </p:nvSpPr>
        <p:spPr>
          <a:xfrm rot="10800000">
            <a:off x="11948712" y="5854692"/>
            <a:ext cx="250800" cy="328500"/>
          </a:xfrm>
          <a:prstGeom prst="upArrow">
            <a:avLst>
              <a:gd name="adj1" fmla="val 50000"/>
              <a:gd name="adj2" fmla="val 50000"/>
            </a:avLst>
          </a:prstGeom>
          <a:solidFill>
            <a:srgbClr val="0000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696" name="Google Shape;696;p41"/>
          <p:cNvPicPr preferRelativeResize="0"/>
          <p:nvPr/>
        </p:nvPicPr>
        <p:blipFill>
          <a:blip r:embed="rId4">
            <a:alphaModFix/>
          </a:blip>
          <a:stretch>
            <a:fillRect/>
          </a:stretch>
        </p:blipFill>
        <p:spPr>
          <a:xfrm>
            <a:off x="13675663" y="519533"/>
            <a:ext cx="847725" cy="800100"/>
          </a:xfrm>
          <a:prstGeom prst="rect">
            <a:avLst/>
          </a:prstGeom>
          <a:noFill/>
          <a:ln>
            <a:noFill/>
          </a:ln>
        </p:spPr>
      </p:pic>
      <p:cxnSp>
        <p:nvCxnSpPr>
          <p:cNvPr id="697" name="Google Shape;697;p41"/>
          <p:cNvCxnSpPr/>
          <p:nvPr/>
        </p:nvCxnSpPr>
        <p:spPr>
          <a:xfrm rot="10800000" flipH="1">
            <a:off x="10068525" y="4307975"/>
            <a:ext cx="5279700" cy="11400"/>
          </a:xfrm>
          <a:prstGeom prst="straightConnector1">
            <a:avLst/>
          </a:prstGeom>
          <a:noFill/>
          <a:ln w="28575" cap="flat" cmpd="sng">
            <a:solidFill>
              <a:srgbClr val="992800"/>
            </a:solidFill>
            <a:prstDash val="dash"/>
            <a:round/>
            <a:headEnd type="none" w="med" len="med"/>
            <a:tailEnd type="triangle" w="med" len="med"/>
          </a:ln>
        </p:spPr>
      </p:cxnSp>
      <p:sp>
        <p:nvSpPr>
          <p:cNvPr id="698" name="Google Shape;698;p41"/>
          <p:cNvSpPr txBox="1"/>
          <p:nvPr/>
        </p:nvSpPr>
        <p:spPr>
          <a:xfrm>
            <a:off x="15416025" y="4013525"/>
            <a:ext cx="2184300" cy="56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0"/>
              </a:spcAft>
              <a:buNone/>
            </a:pPr>
            <a:r>
              <a:rPr lang="en-US" sz="2500" b="1">
                <a:solidFill>
                  <a:srgbClr val="992800"/>
                </a:solidFill>
                <a:latin typeface="Lexend"/>
                <a:ea typeface="Lexend"/>
                <a:cs typeface="Lexend"/>
                <a:sym typeface="Lexend"/>
              </a:rPr>
              <a:t>Significant</a:t>
            </a:r>
            <a:endParaRPr sz="2500">
              <a:solidFill>
                <a:srgbClr val="992800"/>
              </a:solidFill>
              <a:latin typeface="Lexend"/>
              <a:ea typeface="Lexend"/>
              <a:cs typeface="Lexend"/>
              <a:sym typeface="Lexend"/>
            </a:endParaRPr>
          </a:p>
        </p:txBody>
      </p:sp>
      <p:cxnSp>
        <p:nvCxnSpPr>
          <p:cNvPr id="699" name="Google Shape;699;p41"/>
          <p:cNvCxnSpPr/>
          <p:nvPr/>
        </p:nvCxnSpPr>
        <p:spPr>
          <a:xfrm rot="10800000" flipH="1">
            <a:off x="10068525" y="5209875"/>
            <a:ext cx="5279700" cy="11400"/>
          </a:xfrm>
          <a:prstGeom prst="straightConnector1">
            <a:avLst/>
          </a:prstGeom>
          <a:noFill/>
          <a:ln w="28575" cap="flat" cmpd="sng">
            <a:solidFill>
              <a:srgbClr val="3C7F72"/>
            </a:solidFill>
            <a:prstDash val="dash"/>
            <a:round/>
            <a:headEnd type="none" w="med" len="med"/>
            <a:tailEnd type="triangle" w="med" len="med"/>
          </a:ln>
        </p:spPr>
      </p:cxnSp>
      <p:sp>
        <p:nvSpPr>
          <p:cNvPr id="700" name="Google Shape;700;p41"/>
          <p:cNvSpPr txBox="1"/>
          <p:nvPr/>
        </p:nvSpPr>
        <p:spPr>
          <a:xfrm>
            <a:off x="15348225" y="4915425"/>
            <a:ext cx="2790300" cy="56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0"/>
              </a:spcAft>
              <a:buNone/>
            </a:pPr>
            <a:r>
              <a:rPr lang="en-US" sz="2500" b="1">
                <a:solidFill>
                  <a:srgbClr val="3C7F72"/>
                </a:solidFill>
                <a:latin typeface="Lexend"/>
                <a:ea typeface="Lexend"/>
                <a:cs typeface="Lexend"/>
                <a:sym typeface="Lexend"/>
              </a:rPr>
              <a:t>Time Efficiency</a:t>
            </a:r>
            <a:endParaRPr sz="2500">
              <a:solidFill>
                <a:srgbClr val="3C7F72"/>
              </a:solidFill>
              <a:latin typeface="Lexend"/>
              <a:ea typeface="Lexend"/>
              <a:cs typeface="Lexend"/>
              <a:sym typeface="Lexend"/>
            </a:endParaRPr>
          </a:p>
        </p:txBody>
      </p:sp>
      <p:cxnSp>
        <p:nvCxnSpPr>
          <p:cNvPr id="701" name="Google Shape;701;p41"/>
          <p:cNvCxnSpPr/>
          <p:nvPr/>
        </p:nvCxnSpPr>
        <p:spPr>
          <a:xfrm rot="10800000" flipH="1">
            <a:off x="10349801" y="6171792"/>
            <a:ext cx="5279700" cy="11400"/>
          </a:xfrm>
          <a:prstGeom prst="straightConnector1">
            <a:avLst/>
          </a:prstGeom>
          <a:noFill/>
          <a:ln w="28575" cap="flat" cmpd="sng">
            <a:solidFill>
              <a:srgbClr val="0000FF"/>
            </a:solidFill>
            <a:prstDash val="dash"/>
            <a:round/>
            <a:headEnd type="none" w="med" len="med"/>
            <a:tailEnd type="triangle" w="med" len="med"/>
          </a:ln>
        </p:spPr>
      </p:cxnSp>
      <p:sp>
        <p:nvSpPr>
          <p:cNvPr id="702" name="Google Shape;702;p41"/>
          <p:cNvSpPr txBox="1"/>
          <p:nvPr/>
        </p:nvSpPr>
        <p:spPr>
          <a:xfrm>
            <a:off x="15348225" y="5899675"/>
            <a:ext cx="2557500" cy="55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0"/>
              </a:spcAft>
              <a:buNone/>
            </a:pPr>
            <a:r>
              <a:rPr lang="en-US" sz="2400" b="1">
                <a:solidFill>
                  <a:srgbClr val="0000FF"/>
                </a:solidFill>
                <a:latin typeface="Lexend"/>
                <a:ea typeface="Lexend"/>
                <a:cs typeface="Lexend"/>
                <a:sym typeface="Lexend"/>
              </a:rPr>
              <a:t>Cost Efficiency</a:t>
            </a:r>
            <a:endParaRPr sz="2400">
              <a:solidFill>
                <a:srgbClr val="0000FF"/>
              </a:solidFill>
              <a:latin typeface="Lexend"/>
              <a:ea typeface="Lexend"/>
              <a:cs typeface="Lexend"/>
              <a:sym typeface="Lexend"/>
            </a:endParaRPr>
          </a:p>
        </p:txBody>
      </p:sp>
      <p:cxnSp>
        <p:nvCxnSpPr>
          <p:cNvPr id="703" name="Google Shape;703;p41"/>
          <p:cNvCxnSpPr/>
          <p:nvPr/>
        </p:nvCxnSpPr>
        <p:spPr>
          <a:xfrm rot="10800000" flipH="1">
            <a:off x="10068525" y="8080275"/>
            <a:ext cx="5279700" cy="11400"/>
          </a:xfrm>
          <a:prstGeom prst="straightConnector1">
            <a:avLst/>
          </a:prstGeom>
          <a:noFill/>
          <a:ln w="28575" cap="flat" cmpd="sng">
            <a:solidFill>
              <a:srgbClr val="FFAF00"/>
            </a:solidFill>
            <a:prstDash val="dash"/>
            <a:round/>
            <a:headEnd type="none" w="med" len="med"/>
            <a:tailEnd type="triangle" w="med" len="med"/>
          </a:ln>
        </p:spPr>
      </p:cxnSp>
      <p:sp>
        <p:nvSpPr>
          <p:cNvPr id="704" name="Google Shape;704;p41"/>
          <p:cNvSpPr txBox="1"/>
          <p:nvPr/>
        </p:nvSpPr>
        <p:spPr>
          <a:xfrm>
            <a:off x="15348225" y="7785825"/>
            <a:ext cx="2557500" cy="56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0"/>
              </a:spcAft>
              <a:buNone/>
            </a:pPr>
            <a:r>
              <a:rPr lang="en-US" sz="2500" b="1">
                <a:solidFill>
                  <a:srgbClr val="FFAF00"/>
                </a:solidFill>
                <a:latin typeface="Lexend"/>
                <a:ea typeface="Lexend"/>
                <a:cs typeface="Lexend"/>
                <a:sym typeface="Lexend"/>
              </a:rPr>
              <a:t>Greater Profit</a:t>
            </a:r>
            <a:endParaRPr sz="2500">
              <a:solidFill>
                <a:srgbClr val="FFAF00"/>
              </a:solidFill>
              <a:latin typeface="Lexend"/>
              <a:ea typeface="Lexend"/>
              <a:cs typeface="Lexend"/>
              <a:sym typeface="Lexen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C7F72"/>
        </a:solidFill>
        <a:effectLst/>
      </p:bgPr>
    </p:bg>
    <p:spTree>
      <p:nvGrpSpPr>
        <p:cNvPr id="1" name="Shape 708"/>
        <p:cNvGrpSpPr/>
        <p:nvPr/>
      </p:nvGrpSpPr>
      <p:grpSpPr>
        <a:xfrm>
          <a:off x="0" y="0"/>
          <a:ext cx="0" cy="0"/>
          <a:chOff x="0" y="0"/>
          <a:chExt cx="0" cy="0"/>
        </a:xfrm>
      </p:grpSpPr>
      <p:sp>
        <p:nvSpPr>
          <p:cNvPr id="709" name="Google Shape;709;p42"/>
          <p:cNvSpPr/>
          <p:nvPr/>
        </p:nvSpPr>
        <p:spPr>
          <a:xfrm>
            <a:off x="0" y="994883"/>
            <a:ext cx="18288000" cy="6103620"/>
          </a:xfrm>
          <a:custGeom>
            <a:avLst/>
            <a:gdLst/>
            <a:ahLst/>
            <a:cxnLst/>
            <a:rect l="l" t="t" r="r" b="b"/>
            <a:pathLst>
              <a:path w="18288000" h="6103620" extrusionOk="0">
                <a:moveTo>
                  <a:pt x="0" y="0"/>
                </a:moveTo>
                <a:lnTo>
                  <a:pt x="18288000" y="0"/>
                </a:lnTo>
                <a:lnTo>
                  <a:pt x="18288000" y="6103620"/>
                </a:lnTo>
                <a:lnTo>
                  <a:pt x="0" y="6103620"/>
                </a:lnTo>
                <a:lnTo>
                  <a:pt x="0" y="0"/>
                </a:lnTo>
                <a:close/>
              </a:path>
            </a:pathLst>
          </a:custGeom>
          <a:blipFill rotWithShape="1">
            <a:blip r:embed="rId3">
              <a:alphaModFix amt="90000"/>
            </a:blip>
            <a:stretch>
              <a:fillRect/>
            </a:stretch>
          </a:blipFill>
          <a:ln>
            <a:noFill/>
          </a:ln>
          <a:effectLst>
            <a:outerShdw blurRad="200025" dist="19050" dir="5400000" algn="bl" rotWithShape="0">
              <a:srgbClr val="000000">
                <a:alpha val="50000"/>
              </a:srgbClr>
            </a:outerShdw>
          </a:effectLst>
        </p:spPr>
      </p:sp>
      <p:grpSp>
        <p:nvGrpSpPr>
          <p:cNvPr id="710" name="Google Shape;710;p42"/>
          <p:cNvGrpSpPr/>
          <p:nvPr/>
        </p:nvGrpSpPr>
        <p:grpSpPr>
          <a:xfrm>
            <a:off x="492604" y="318426"/>
            <a:ext cx="1627079" cy="676457"/>
            <a:chOff x="0" y="0"/>
            <a:chExt cx="2169439" cy="901943"/>
          </a:xfrm>
        </p:grpSpPr>
        <p:sp>
          <p:nvSpPr>
            <p:cNvPr id="711" name="Google Shape;711;p42"/>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4">
                <a:alphaModFix/>
              </a:blip>
              <a:stretch>
                <a:fillRect l="-94976" t="-63005" r="-79086" b="-110195"/>
              </a:stretch>
            </a:blipFill>
            <a:ln>
              <a:noFill/>
            </a:ln>
          </p:spPr>
        </p:sp>
        <p:sp>
          <p:nvSpPr>
            <p:cNvPr id="712" name="Google Shape;712;p42"/>
            <p:cNvSpPr txBox="1"/>
            <p:nvPr/>
          </p:nvSpPr>
          <p:spPr>
            <a:xfrm>
              <a:off x="725539" y="294727"/>
              <a:ext cx="1443900" cy="2463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 b="0" i="0" u="none" strike="noStrike" cap="none">
                  <a:solidFill>
                    <a:srgbClr val="FFF6ED"/>
                  </a:solidFill>
                  <a:latin typeface="Arial"/>
                  <a:ea typeface="Arial"/>
                  <a:cs typeface="Arial"/>
                  <a:sym typeface="Arial"/>
                </a:rPr>
                <a:t>CODEFORFUN</a:t>
              </a:r>
              <a:endParaRPr/>
            </a:p>
          </p:txBody>
        </p:sp>
      </p:grpSp>
      <p:sp>
        <p:nvSpPr>
          <p:cNvPr id="713" name="Google Shape;713;p42"/>
          <p:cNvSpPr txBox="1"/>
          <p:nvPr/>
        </p:nvSpPr>
        <p:spPr>
          <a:xfrm>
            <a:off x="252462" y="9773183"/>
            <a:ext cx="1942500" cy="33840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F1EAD1"/>
                </a:solidFill>
                <a:latin typeface="Arial"/>
                <a:ea typeface="Arial"/>
                <a:cs typeface="Arial"/>
                <a:sym typeface="Arial"/>
              </a:rPr>
              <a:t>Final Project</a:t>
            </a:r>
            <a:endParaRPr/>
          </a:p>
        </p:txBody>
      </p:sp>
      <p:sp>
        <p:nvSpPr>
          <p:cNvPr id="714" name="Google Shape;714;p42"/>
          <p:cNvSpPr txBox="1"/>
          <p:nvPr/>
        </p:nvSpPr>
        <p:spPr>
          <a:xfrm>
            <a:off x="5935064" y="7371553"/>
            <a:ext cx="11933700" cy="2277300"/>
          </a:xfrm>
          <a:prstGeom prst="rect">
            <a:avLst/>
          </a:prstGeom>
          <a:noFill/>
          <a:ln>
            <a:noFill/>
          </a:ln>
        </p:spPr>
        <p:txBody>
          <a:bodyPr spcFirstLastPara="1" wrap="square" lIns="0" tIns="0" rIns="0" bIns="0" anchor="t" anchorCtr="0">
            <a:spAutoFit/>
          </a:bodyPr>
          <a:lstStyle/>
          <a:p>
            <a:pPr marL="0" marR="0" lvl="0" indent="0" algn="r" rtl="0">
              <a:lnSpc>
                <a:spcPct val="115987"/>
              </a:lnSpc>
              <a:spcBef>
                <a:spcPts val="0"/>
              </a:spcBef>
              <a:spcAft>
                <a:spcPts val="0"/>
              </a:spcAft>
              <a:buNone/>
            </a:pPr>
            <a:r>
              <a:rPr lang="en-US" sz="6850" i="0" u="none" strike="noStrike" cap="none">
                <a:solidFill>
                  <a:srgbClr val="FFAF00"/>
                </a:solidFill>
                <a:latin typeface="Ultra"/>
                <a:ea typeface="Ultra"/>
                <a:cs typeface="Ultra"/>
                <a:sym typeface="Ultra"/>
              </a:rPr>
              <a:t>Business Recommendations</a:t>
            </a:r>
            <a:endParaRPr sz="100">
              <a:latin typeface="Ultra"/>
              <a:ea typeface="Ultra"/>
              <a:cs typeface="Ultra"/>
              <a:sym typeface="Ultr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6ED"/>
        </a:solidFill>
        <a:effectLst/>
      </p:bgPr>
    </p:bg>
    <p:spTree>
      <p:nvGrpSpPr>
        <p:cNvPr id="1" name="Shape 158"/>
        <p:cNvGrpSpPr/>
        <p:nvPr/>
      </p:nvGrpSpPr>
      <p:grpSpPr>
        <a:xfrm>
          <a:off x="0" y="0"/>
          <a:ext cx="0" cy="0"/>
          <a:chOff x="0" y="0"/>
          <a:chExt cx="0" cy="0"/>
        </a:xfrm>
      </p:grpSpPr>
      <p:grpSp>
        <p:nvGrpSpPr>
          <p:cNvPr id="159" name="Google Shape;159;p15"/>
          <p:cNvGrpSpPr/>
          <p:nvPr/>
        </p:nvGrpSpPr>
        <p:grpSpPr>
          <a:xfrm>
            <a:off x="-260793" y="3840175"/>
            <a:ext cx="21111027" cy="2430304"/>
            <a:chOff x="0" y="0"/>
            <a:chExt cx="28148036" cy="3240405"/>
          </a:xfrm>
        </p:grpSpPr>
        <p:sp>
          <p:nvSpPr>
            <p:cNvPr id="160" name="Google Shape;160;p15"/>
            <p:cNvSpPr/>
            <p:nvPr/>
          </p:nvSpPr>
          <p:spPr>
            <a:xfrm rot="-5400000">
              <a:off x="3414354" y="-2950841"/>
              <a:ext cx="2776892" cy="9605601"/>
            </a:xfrm>
            <a:custGeom>
              <a:avLst/>
              <a:gdLst/>
              <a:ahLst/>
              <a:cxnLst/>
              <a:rect l="l" t="t" r="r" b="b"/>
              <a:pathLst>
                <a:path w="2776892" h="9605601" extrusionOk="0">
                  <a:moveTo>
                    <a:pt x="0" y="0"/>
                  </a:moveTo>
                  <a:lnTo>
                    <a:pt x="2776892" y="0"/>
                  </a:lnTo>
                  <a:lnTo>
                    <a:pt x="2776892" y="9605601"/>
                  </a:lnTo>
                  <a:lnTo>
                    <a:pt x="0" y="9605601"/>
                  </a:lnTo>
                  <a:lnTo>
                    <a:pt x="0" y="0"/>
                  </a:lnTo>
                  <a:close/>
                </a:path>
              </a:pathLst>
            </a:custGeom>
            <a:blipFill rotWithShape="1">
              <a:blip r:embed="rId3">
                <a:alphaModFix/>
              </a:blip>
              <a:stretch>
                <a:fillRect/>
              </a:stretch>
            </a:blipFill>
            <a:ln>
              <a:noFill/>
            </a:ln>
          </p:spPr>
        </p:sp>
        <p:sp>
          <p:nvSpPr>
            <p:cNvPr id="161" name="Google Shape;161;p15"/>
            <p:cNvSpPr/>
            <p:nvPr/>
          </p:nvSpPr>
          <p:spPr>
            <a:xfrm rot="-5400000">
              <a:off x="12712162" y="-2950841"/>
              <a:ext cx="2776892" cy="9605601"/>
            </a:xfrm>
            <a:custGeom>
              <a:avLst/>
              <a:gdLst/>
              <a:ahLst/>
              <a:cxnLst/>
              <a:rect l="l" t="t" r="r" b="b"/>
              <a:pathLst>
                <a:path w="2776892" h="9605601" extrusionOk="0">
                  <a:moveTo>
                    <a:pt x="0" y="0"/>
                  </a:moveTo>
                  <a:lnTo>
                    <a:pt x="2776892" y="0"/>
                  </a:lnTo>
                  <a:lnTo>
                    <a:pt x="2776892" y="9605601"/>
                  </a:lnTo>
                  <a:lnTo>
                    <a:pt x="0" y="9605601"/>
                  </a:lnTo>
                  <a:lnTo>
                    <a:pt x="0" y="0"/>
                  </a:lnTo>
                  <a:close/>
                </a:path>
              </a:pathLst>
            </a:custGeom>
            <a:blipFill rotWithShape="1">
              <a:blip r:embed="rId3">
                <a:alphaModFix/>
              </a:blip>
              <a:stretch>
                <a:fillRect/>
              </a:stretch>
            </a:blipFill>
            <a:ln>
              <a:noFill/>
            </a:ln>
          </p:spPr>
        </p:sp>
        <p:sp>
          <p:nvSpPr>
            <p:cNvPr id="162" name="Google Shape;162;p15"/>
            <p:cNvSpPr/>
            <p:nvPr/>
          </p:nvSpPr>
          <p:spPr>
            <a:xfrm rot="-5400000">
              <a:off x="21956789" y="-2950841"/>
              <a:ext cx="2776892" cy="9605601"/>
            </a:xfrm>
            <a:custGeom>
              <a:avLst/>
              <a:gdLst/>
              <a:ahLst/>
              <a:cxnLst/>
              <a:rect l="l" t="t" r="r" b="b"/>
              <a:pathLst>
                <a:path w="2776892" h="9605601" extrusionOk="0">
                  <a:moveTo>
                    <a:pt x="0" y="0"/>
                  </a:moveTo>
                  <a:lnTo>
                    <a:pt x="2776892" y="0"/>
                  </a:lnTo>
                  <a:lnTo>
                    <a:pt x="2776892" y="9605601"/>
                  </a:lnTo>
                  <a:lnTo>
                    <a:pt x="0" y="9605601"/>
                  </a:lnTo>
                  <a:lnTo>
                    <a:pt x="0" y="0"/>
                  </a:lnTo>
                  <a:close/>
                </a:path>
              </a:pathLst>
            </a:custGeom>
            <a:blipFill rotWithShape="1">
              <a:blip r:embed="rId3">
                <a:alphaModFix/>
              </a:blip>
              <a:stretch>
                <a:fillRect/>
              </a:stretch>
            </a:blipFill>
            <a:ln>
              <a:noFill/>
            </a:ln>
          </p:spPr>
        </p:sp>
        <p:grpSp>
          <p:nvGrpSpPr>
            <p:cNvPr id="163" name="Google Shape;163;p15"/>
            <p:cNvGrpSpPr/>
            <p:nvPr/>
          </p:nvGrpSpPr>
          <p:grpSpPr>
            <a:xfrm>
              <a:off x="3031002" y="0"/>
              <a:ext cx="4737522" cy="3016452"/>
              <a:chOff x="0" y="0"/>
              <a:chExt cx="1203949" cy="766572"/>
            </a:xfrm>
          </p:grpSpPr>
          <p:sp>
            <p:nvSpPr>
              <p:cNvPr id="164" name="Google Shape;164;p15"/>
              <p:cNvSpPr/>
              <p:nvPr/>
            </p:nvSpPr>
            <p:spPr>
              <a:xfrm>
                <a:off x="0" y="0"/>
                <a:ext cx="1203949" cy="766572"/>
              </a:xfrm>
              <a:custGeom>
                <a:avLst/>
                <a:gdLst/>
                <a:ahLst/>
                <a:cxnLst/>
                <a:rect l="l" t="t" r="r" b="b"/>
                <a:pathLst>
                  <a:path w="1203949" h="766572" extrusionOk="0">
                    <a:moveTo>
                      <a:pt x="113302" y="0"/>
                    </a:moveTo>
                    <a:lnTo>
                      <a:pt x="1090646" y="0"/>
                    </a:lnTo>
                    <a:cubicBezTo>
                      <a:pt x="1153221" y="0"/>
                      <a:pt x="1203949" y="50727"/>
                      <a:pt x="1203949" y="113302"/>
                    </a:cubicBezTo>
                    <a:lnTo>
                      <a:pt x="1203949" y="653270"/>
                    </a:lnTo>
                    <a:cubicBezTo>
                      <a:pt x="1203949" y="683319"/>
                      <a:pt x="1192012" y="712138"/>
                      <a:pt x="1170763" y="733387"/>
                    </a:cubicBezTo>
                    <a:cubicBezTo>
                      <a:pt x="1149515" y="754635"/>
                      <a:pt x="1120696" y="766572"/>
                      <a:pt x="1090646" y="766572"/>
                    </a:cubicBezTo>
                    <a:lnTo>
                      <a:pt x="113302" y="766572"/>
                    </a:lnTo>
                    <a:cubicBezTo>
                      <a:pt x="83253" y="766572"/>
                      <a:pt x="54434" y="754635"/>
                      <a:pt x="33186" y="733387"/>
                    </a:cubicBezTo>
                    <a:cubicBezTo>
                      <a:pt x="11937" y="712138"/>
                      <a:pt x="0" y="683319"/>
                      <a:pt x="0" y="653270"/>
                    </a:cubicBezTo>
                    <a:lnTo>
                      <a:pt x="0" y="113302"/>
                    </a:lnTo>
                    <a:cubicBezTo>
                      <a:pt x="0" y="83253"/>
                      <a:pt x="11937" y="54434"/>
                      <a:pt x="33186" y="33186"/>
                    </a:cubicBezTo>
                    <a:cubicBezTo>
                      <a:pt x="54434" y="11937"/>
                      <a:pt x="83253" y="0"/>
                      <a:pt x="113302" y="0"/>
                    </a:cubicBezTo>
                    <a:close/>
                  </a:path>
                </a:pathLst>
              </a:custGeom>
              <a:solidFill>
                <a:srgbClr val="1D25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txBox="1"/>
              <p:nvPr/>
            </p:nvSpPr>
            <p:spPr>
              <a:xfrm>
                <a:off x="0" y="0"/>
                <a:ext cx="1203949" cy="766572"/>
              </a:xfrm>
              <a:prstGeom prst="rect">
                <a:avLst/>
              </a:prstGeom>
              <a:noFill/>
              <a:ln>
                <a:noFill/>
              </a:ln>
              <a:effectLst>
                <a:outerShdw blurRad="200025" dist="19050" dir="5400000" algn="bl" rotWithShape="0">
                  <a:srgbClr val="000000">
                    <a:alpha val="50000"/>
                  </a:srgbClr>
                </a:outerShdw>
              </a:effectLst>
            </p:spPr>
            <p:txBody>
              <a:bodyPr spcFirstLastPara="1" wrap="square" lIns="50800" tIns="50800" rIns="50800" bIns="50800" anchor="ctr" anchorCtr="0">
                <a:noAutofit/>
              </a:bodyPr>
              <a:lstStyle/>
              <a:p>
                <a:pPr marL="0" marR="0" lvl="0" indent="0" algn="ctr" rtl="0">
                  <a:lnSpc>
                    <a:spcPct val="4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6" name="Google Shape;166;p15"/>
            <p:cNvGrpSpPr/>
            <p:nvPr/>
          </p:nvGrpSpPr>
          <p:grpSpPr>
            <a:xfrm>
              <a:off x="10108401" y="0"/>
              <a:ext cx="4737522" cy="3016452"/>
              <a:chOff x="0" y="0"/>
              <a:chExt cx="1203949" cy="766572"/>
            </a:xfrm>
          </p:grpSpPr>
          <p:sp>
            <p:nvSpPr>
              <p:cNvPr id="167" name="Google Shape;167;p15"/>
              <p:cNvSpPr/>
              <p:nvPr/>
            </p:nvSpPr>
            <p:spPr>
              <a:xfrm>
                <a:off x="0" y="0"/>
                <a:ext cx="1203949" cy="766572"/>
              </a:xfrm>
              <a:custGeom>
                <a:avLst/>
                <a:gdLst/>
                <a:ahLst/>
                <a:cxnLst/>
                <a:rect l="l" t="t" r="r" b="b"/>
                <a:pathLst>
                  <a:path w="1203949" h="766572" extrusionOk="0">
                    <a:moveTo>
                      <a:pt x="113302" y="0"/>
                    </a:moveTo>
                    <a:lnTo>
                      <a:pt x="1090646" y="0"/>
                    </a:lnTo>
                    <a:cubicBezTo>
                      <a:pt x="1153221" y="0"/>
                      <a:pt x="1203949" y="50727"/>
                      <a:pt x="1203949" y="113302"/>
                    </a:cubicBezTo>
                    <a:lnTo>
                      <a:pt x="1203949" y="653270"/>
                    </a:lnTo>
                    <a:cubicBezTo>
                      <a:pt x="1203949" y="683319"/>
                      <a:pt x="1192012" y="712138"/>
                      <a:pt x="1170763" y="733387"/>
                    </a:cubicBezTo>
                    <a:cubicBezTo>
                      <a:pt x="1149515" y="754635"/>
                      <a:pt x="1120696" y="766572"/>
                      <a:pt x="1090646" y="766572"/>
                    </a:cubicBezTo>
                    <a:lnTo>
                      <a:pt x="113302" y="766572"/>
                    </a:lnTo>
                    <a:cubicBezTo>
                      <a:pt x="83253" y="766572"/>
                      <a:pt x="54434" y="754635"/>
                      <a:pt x="33186" y="733387"/>
                    </a:cubicBezTo>
                    <a:cubicBezTo>
                      <a:pt x="11937" y="712138"/>
                      <a:pt x="0" y="683319"/>
                      <a:pt x="0" y="653270"/>
                    </a:cubicBezTo>
                    <a:lnTo>
                      <a:pt x="0" y="113302"/>
                    </a:lnTo>
                    <a:cubicBezTo>
                      <a:pt x="0" y="83253"/>
                      <a:pt x="11937" y="54434"/>
                      <a:pt x="33186" y="33186"/>
                    </a:cubicBezTo>
                    <a:cubicBezTo>
                      <a:pt x="54434" y="11937"/>
                      <a:pt x="83253" y="0"/>
                      <a:pt x="113302" y="0"/>
                    </a:cubicBezTo>
                    <a:close/>
                  </a:path>
                </a:pathLst>
              </a:custGeom>
              <a:solidFill>
                <a:srgbClr val="1D25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txBox="1"/>
              <p:nvPr/>
            </p:nvSpPr>
            <p:spPr>
              <a:xfrm>
                <a:off x="0" y="0"/>
                <a:ext cx="1203949" cy="766572"/>
              </a:xfrm>
              <a:prstGeom prst="rect">
                <a:avLst/>
              </a:prstGeom>
              <a:noFill/>
              <a:ln>
                <a:noFill/>
              </a:ln>
              <a:effectLst>
                <a:outerShdw blurRad="200025" dist="19050" dir="5400000" algn="bl" rotWithShape="0">
                  <a:srgbClr val="000000">
                    <a:alpha val="50000"/>
                  </a:srgbClr>
                </a:outerShdw>
              </a:effectLst>
            </p:spPr>
            <p:txBody>
              <a:bodyPr spcFirstLastPara="1" wrap="square" lIns="50800" tIns="50800" rIns="50800" bIns="50800" anchor="ctr" anchorCtr="0">
                <a:noAutofit/>
              </a:bodyPr>
              <a:lstStyle/>
              <a:p>
                <a:pPr marL="0" marR="0" lvl="0" indent="0" algn="ctr" rtl="0">
                  <a:lnSpc>
                    <a:spcPct val="4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9" name="Google Shape;169;p15"/>
            <p:cNvGrpSpPr/>
            <p:nvPr/>
          </p:nvGrpSpPr>
          <p:grpSpPr>
            <a:xfrm>
              <a:off x="17182723" y="0"/>
              <a:ext cx="4737522" cy="3016452"/>
              <a:chOff x="0" y="0"/>
              <a:chExt cx="1203949" cy="766572"/>
            </a:xfrm>
          </p:grpSpPr>
          <p:sp>
            <p:nvSpPr>
              <p:cNvPr id="170" name="Google Shape;170;p15"/>
              <p:cNvSpPr/>
              <p:nvPr/>
            </p:nvSpPr>
            <p:spPr>
              <a:xfrm>
                <a:off x="0" y="0"/>
                <a:ext cx="1203949" cy="766572"/>
              </a:xfrm>
              <a:custGeom>
                <a:avLst/>
                <a:gdLst/>
                <a:ahLst/>
                <a:cxnLst/>
                <a:rect l="l" t="t" r="r" b="b"/>
                <a:pathLst>
                  <a:path w="1203949" h="766572" extrusionOk="0">
                    <a:moveTo>
                      <a:pt x="113302" y="0"/>
                    </a:moveTo>
                    <a:lnTo>
                      <a:pt x="1090646" y="0"/>
                    </a:lnTo>
                    <a:cubicBezTo>
                      <a:pt x="1153221" y="0"/>
                      <a:pt x="1203949" y="50727"/>
                      <a:pt x="1203949" y="113302"/>
                    </a:cubicBezTo>
                    <a:lnTo>
                      <a:pt x="1203949" y="653270"/>
                    </a:lnTo>
                    <a:cubicBezTo>
                      <a:pt x="1203949" y="683319"/>
                      <a:pt x="1192012" y="712138"/>
                      <a:pt x="1170763" y="733387"/>
                    </a:cubicBezTo>
                    <a:cubicBezTo>
                      <a:pt x="1149515" y="754635"/>
                      <a:pt x="1120696" y="766572"/>
                      <a:pt x="1090646" y="766572"/>
                    </a:cubicBezTo>
                    <a:lnTo>
                      <a:pt x="113302" y="766572"/>
                    </a:lnTo>
                    <a:cubicBezTo>
                      <a:pt x="83253" y="766572"/>
                      <a:pt x="54434" y="754635"/>
                      <a:pt x="33186" y="733387"/>
                    </a:cubicBezTo>
                    <a:cubicBezTo>
                      <a:pt x="11937" y="712138"/>
                      <a:pt x="0" y="683319"/>
                      <a:pt x="0" y="653270"/>
                    </a:cubicBezTo>
                    <a:lnTo>
                      <a:pt x="0" y="113302"/>
                    </a:lnTo>
                    <a:cubicBezTo>
                      <a:pt x="0" y="83253"/>
                      <a:pt x="11937" y="54434"/>
                      <a:pt x="33186" y="33186"/>
                    </a:cubicBezTo>
                    <a:cubicBezTo>
                      <a:pt x="54434" y="11937"/>
                      <a:pt x="83253" y="0"/>
                      <a:pt x="113302" y="0"/>
                    </a:cubicBezTo>
                    <a:close/>
                  </a:path>
                </a:pathLst>
              </a:custGeom>
              <a:solidFill>
                <a:srgbClr val="1D25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txBox="1"/>
              <p:nvPr/>
            </p:nvSpPr>
            <p:spPr>
              <a:xfrm>
                <a:off x="0" y="0"/>
                <a:ext cx="1203949" cy="766572"/>
              </a:xfrm>
              <a:prstGeom prst="rect">
                <a:avLst/>
              </a:prstGeom>
              <a:noFill/>
              <a:ln>
                <a:noFill/>
              </a:ln>
              <a:effectLst>
                <a:outerShdw blurRad="200025" dist="19050" dir="5400000" algn="bl" rotWithShape="0">
                  <a:srgbClr val="000000">
                    <a:alpha val="50000"/>
                  </a:srgbClr>
                </a:outerShdw>
              </a:effectLst>
            </p:spPr>
            <p:txBody>
              <a:bodyPr spcFirstLastPara="1" wrap="square" lIns="50800" tIns="50800" rIns="50800" bIns="50800" anchor="ctr" anchorCtr="0">
                <a:noAutofit/>
              </a:bodyPr>
              <a:lstStyle/>
              <a:p>
                <a:pPr marL="0" marR="0" lvl="0" indent="0" algn="ctr" rtl="0">
                  <a:lnSpc>
                    <a:spcPct val="4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2" name="Google Shape;172;p15"/>
            <p:cNvSpPr/>
            <p:nvPr/>
          </p:nvSpPr>
          <p:spPr>
            <a:xfrm>
              <a:off x="11534380" y="301083"/>
              <a:ext cx="1885564" cy="1550876"/>
            </a:xfrm>
            <a:custGeom>
              <a:avLst/>
              <a:gdLst/>
              <a:ahLst/>
              <a:cxnLst/>
              <a:rect l="l" t="t" r="r" b="b"/>
              <a:pathLst>
                <a:path w="1885564" h="1550876" extrusionOk="0">
                  <a:moveTo>
                    <a:pt x="0" y="0"/>
                  </a:moveTo>
                  <a:lnTo>
                    <a:pt x="1885564" y="0"/>
                  </a:lnTo>
                  <a:lnTo>
                    <a:pt x="1885564" y="1550877"/>
                  </a:lnTo>
                  <a:lnTo>
                    <a:pt x="0" y="1550877"/>
                  </a:lnTo>
                  <a:lnTo>
                    <a:pt x="0" y="0"/>
                  </a:lnTo>
                  <a:close/>
                </a:path>
              </a:pathLst>
            </a:custGeom>
            <a:blipFill rotWithShape="1">
              <a:blip r:embed="rId4">
                <a:alphaModFix/>
              </a:blip>
              <a:stretch>
                <a:fillRect/>
              </a:stretch>
            </a:blipFill>
            <a:ln>
              <a:noFill/>
            </a:ln>
          </p:spPr>
        </p:sp>
        <p:sp>
          <p:nvSpPr>
            <p:cNvPr id="173" name="Google Shape;173;p15"/>
            <p:cNvSpPr/>
            <p:nvPr/>
          </p:nvSpPr>
          <p:spPr>
            <a:xfrm>
              <a:off x="4461837" y="208031"/>
              <a:ext cx="1875852" cy="1643929"/>
            </a:xfrm>
            <a:custGeom>
              <a:avLst/>
              <a:gdLst/>
              <a:ahLst/>
              <a:cxnLst/>
              <a:rect l="l" t="t" r="r" b="b"/>
              <a:pathLst>
                <a:path w="1875852" h="1643929" extrusionOk="0">
                  <a:moveTo>
                    <a:pt x="0" y="0"/>
                  </a:moveTo>
                  <a:lnTo>
                    <a:pt x="1875853" y="0"/>
                  </a:lnTo>
                  <a:lnTo>
                    <a:pt x="1875853" y="1643929"/>
                  </a:lnTo>
                  <a:lnTo>
                    <a:pt x="0" y="1643929"/>
                  </a:lnTo>
                  <a:lnTo>
                    <a:pt x="0" y="0"/>
                  </a:lnTo>
                  <a:close/>
                </a:path>
              </a:pathLst>
            </a:custGeom>
            <a:blipFill rotWithShape="1">
              <a:blip r:embed="rId5">
                <a:alphaModFix/>
              </a:blip>
              <a:stretch>
                <a:fillRect/>
              </a:stretch>
            </a:blipFill>
            <a:ln>
              <a:noFill/>
            </a:ln>
          </p:spPr>
        </p:sp>
        <p:sp>
          <p:nvSpPr>
            <p:cNvPr id="174" name="Google Shape;174;p15"/>
            <p:cNvSpPr/>
            <p:nvPr/>
          </p:nvSpPr>
          <p:spPr>
            <a:xfrm>
              <a:off x="18292291" y="331484"/>
              <a:ext cx="2518387" cy="1520476"/>
            </a:xfrm>
            <a:custGeom>
              <a:avLst/>
              <a:gdLst/>
              <a:ahLst/>
              <a:cxnLst/>
              <a:rect l="l" t="t" r="r" b="b"/>
              <a:pathLst>
                <a:path w="2518387" h="1520476" extrusionOk="0">
                  <a:moveTo>
                    <a:pt x="0" y="0"/>
                  </a:moveTo>
                  <a:lnTo>
                    <a:pt x="2518387" y="0"/>
                  </a:lnTo>
                  <a:lnTo>
                    <a:pt x="2518387" y="1520476"/>
                  </a:lnTo>
                  <a:lnTo>
                    <a:pt x="0" y="1520476"/>
                  </a:lnTo>
                  <a:lnTo>
                    <a:pt x="0" y="0"/>
                  </a:lnTo>
                  <a:close/>
                </a:path>
              </a:pathLst>
            </a:custGeom>
            <a:blipFill rotWithShape="1">
              <a:blip r:embed="rId6">
                <a:alphaModFix/>
              </a:blip>
              <a:stretch>
                <a:fillRect/>
              </a:stretch>
            </a:blipFill>
            <a:ln>
              <a:noFill/>
            </a:ln>
          </p:spPr>
        </p:sp>
        <p:sp>
          <p:nvSpPr>
            <p:cNvPr id="175" name="Google Shape;175;p15"/>
            <p:cNvSpPr/>
            <p:nvPr/>
          </p:nvSpPr>
          <p:spPr>
            <a:xfrm>
              <a:off x="18956686" y="411539"/>
              <a:ext cx="1189596" cy="1170130"/>
            </a:xfrm>
            <a:custGeom>
              <a:avLst/>
              <a:gdLst/>
              <a:ahLst/>
              <a:cxnLst/>
              <a:rect l="l" t="t" r="r" b="b"/>
              <a:pathLst>
                <a:path w="1189596" h="1170130" extrusionOk="0">
                  <a:moveTo>
                    <a:pt x="0" y="0"/>
                  </a:moveTo>
                  <a:lnTo>
                    <a:pt x="1189596" y="0"/>
                  </a:lnTo>
                  <a:lnTo>
                    <a:pt x="1189596" y="1170130"/>
                  </a:lnTo>
                  <a:lnTo>
                    <a:pt x="0" y="1170130"/>
                  </a:lnTo>
                  <a:lnTo>
                    <a:pt x="0" y="0"/>
                  </a:lnTo>
                  <a:close/>
                </a:path>
              </a:pathLst>
            </a:custGeom>
            <a:blipFill rotWithShape="1">
              <a:blip r:embed="rId7">
                <a:alphaModFix/>
              </a:blip>
              <a:stretch>
                <a:fillRect/>
              </a:stretch>
            </a:blipFill>
            <a:ln>
              <a:noFill/>
            </a:ln>
          </p:spPr>
        </p:sp>
        <p:sp>
          <p:nvSpPr>
            <p:cNvPr id="176" name="Google Shape;176;p15"/>
            <p:cNvSpPr/>
            <p:nvPr/>
          </p:nvSpPr>
          <p:spPr>
            <a:xfrm>
              <a:off x="3285969" y="196314"/>
              <a:ext cx="703600" cy="703600"/>
            </a:xfrm>
            <a:custGeom>
              <a:avLst/>
              <a:gdLst/>
              <a:ahLst/>
              <a:cxnLst/>
              <a:rect l="l" t="t" r="r" b="b"/>
              <a:pathLst>
                <a:path w="703600" h="703600" extrusionOk="0">
                  <a:moveTo>
                    <a:pt x="0" y="0"/>
                  </a:moveTo>
                  <a:lnTo>
                    <a:pt x="703601" y="0"/>
                  </a:lnTo>
                  <a:lnTo>
                    <a:pt x="703601" y="703601"/>
                  </a:lnTo>
                  <a:lnTo>
                    <a:pt x="0" y="703601"/>
                  </a:lnTo>
                  <a:lnTo>
                    <a:pt x="0" y="0"/>
                  </a:lnTo>
                  <a:close/>
                </a:path>
              </a:pathLst>
            </a:custGeom>
            <a:blipFill rotWithShape="1">
              <a:blip r:embed="rId8">
                <a:alphaModFix/>
              </a:blip>
              <a:stretch>
                <a:fillRect/>
              </a:stretch>
            </a:blipFill>
            <a:ln>
              <a:noFill/>
            </a:ln>
          </p:spPr>
        </p:sp>
        <p:sp>
          <p:nvSpPr>
            <p:cNvPr id="177" name="Google Shape;177;p15"/>
            <p:cNvSpPr/>
            <p:nvPr/>
          </p:nvSpPr>
          <p:spPr>
            <a:xfrm>
              <a:off x="10331456" y="208031"/>
              <a:ext cx="703600" cy="703600"/>
            </a:xfrm>
            <a:custGeom>
              <a:avLst/>
              <a:gdLst/>
              <a:ahLst/>
              <a:cxnLst/>
              <a:rect l="l" t="t" r="r" b="b"/>
              <a:pathLst>
                <a:path w="703600" h="703600" extrusionOk="0">
                  <a:moveTo>
                    <a:pt x="0" y="0"/>
                  </a:moveTo>
                  <a:lnTo>
                    <a:pt x="703600" y="0"/>
                  </a:lnTo>
                  <a:lnTo>
                    <a:pt x="703600" y="703600"/>
                  </a:lnTo>
                  <a:lnTo>
                    <a:pt x="0" y="703600"/>
                  </a:lnTo>
                  <a:lnTo>
                    <a:pt x="0" y="0"/>
                  </a:lnTo>
                  <a:close/>
                </a:path>
              </a:pathLst>
            </a:custGeom>
            <a:blipFill rotWithShape="1">
              <a:blip r:embed="rId9">
                <a:alphaModFix/>
              </a:blip>
              <a:stretch>
                <a:fillRect/>
              </a:stretch>
            </a:blipFill>
            <a:ln>
              <a:noFill/>
            </a:ln>
          </p:spPr>
        </p:sp>
        <p:sp>
          <p:nvSpPr>
            <p:cNvPr id="178" name="Google Shape;178;p15"/>
            <p:cNvSpPr/>
            <p:nvPr/>
          </p:nvSpPr>
          <p:spPr>
            <a:xfrm>
              <a:off x="17411323" y="196314"/>
              <a:ext cx="703600" cy="703600"/>
            </a:xfrm>
            <a:custGeom>
              <a:avLst/>
              <a:gdLst/>
              <a:ahLst/>
              <a:cxnLst/>
              <a:rect l="l" t="t" r="r" b="b"/>
              <a:pathLst>
                <a:path w="703600" h="703600" extrusionOk="0">
                  <a:moveTo>
                    <a:pt x="0" y="0"/>
                  </a:moveTo>
                  <a:lnTo>
                    <a:pt x="703600" y="0"/>
                  </a:lnTo>
                  <a:lnTo>
                    <a:pt x="703600" y="703601"/>
                  </a:lnTo>
                  <a:lnTo>
                    <a:pt x="0" y="703601"/>
                  </a:lnTo>
                  <a:lnTo>
                    <a:pt x="0" y="0"/>
                  </a:lnTo>
                  <a:close/>
                </a:path>
              </a:pathLst>
            </a:custGeom>
            <a:blipFill rotWithShape="1">
              <a:blip r:embed="rId10">
                <a:alphaModFix/>
              </a:blip>
              <a:stretch>
                <a:fillRect/>
              </a:stretch>
            </a:blipFill>
            <a:ln>
              <a:noFill/>
            </a:ln>
          </p:spPr>
        </p:sp>
        <p:sp>
          <p:nvSpPr>
            <p:cNvPr id="179" name="Google Shape;179;p15"/>
            <p:cNvSpPr txBox="1"/>
            <p:nvPr/>
          </p:nvSpPr>
          <p:spPr>
            <a:xfrm>
              <a:off x="3957658" y="1960893"/>
              <a:ext cx="2884211" cy="946997"/>
            </a:xfrm>
            <a:prstGeom prst="rect">
              <a:avLst/>
            </a:prstGeom>
            <a:noFill/>
            <a:ln>
              <a:noFill/>
            </a:ln>
          </p:spPr>
          <p:txBody>
            <a:bodyPr spcFirstLastPara="1" wrap="square" lIns="0" tIns="0" rIns="0" bIns="0" anchor="t" anchorCtr="0">
              <a:spAutoFit/>
            </a:bodyPr>
            <a:lstStyle/>
            <a:p>
              <a:pPr marL="0" marR="0" lvl="0" indent="0" algn="ctr" rtl="0">
                <a:lnSpc>
                  <a:spcPct val="130013"/>
                </a:lnSpc>
                <a:spcBef>
                  <a:spcPts val="0"/>
                </a:spcBef>
                <a:spcAft>
                  <a:spcPts val="0"/>
                </a:spcAft>
                <a:buNone/>
              </a:pPr>
              <a:r>
                <a:rPr lang="en-US" sz="2199" b="0" i="0" u="none" strike="noStrike" cap="none">
                  <a:solidFill>
                    <a:srgbClr val="FFF6ED"/>
                  </a:solidFill>
                  <a:latin typeface="Arial"/>
                  <a:ea typeface="Arial"/>
                  <a:cs typeface="Arial"/>
                  <a:sym typeface="Arial"/>
                </a:rPr>
                <a:t>Business Understanding</a:t>
              </a:r>
              <a:endParaRPr/>
            </a:p>
          </p:txBody>
        </p:sp>
        <p:sp>
          <p:nvSpPr>
            <p:cNvPr id="180" name="Google Shape;180;p15"/>
            <p:cNvSpPr txBox="1"/>
            <p:nvPr/>
          </p:nvSpPr>
          <p:spPr>
            <a:xfrm>
              <a:off x="11035056" y="1960893"/>
              <a:ext cx="2884211" cy="946997"/>
            </a:xfrm>
            <a:prstGeom prst="rect">
              <a:avLst/>
            </a:prstGeom>
            <a:noFill/>
            <a:ln>
              <a:noFill/>
            </a:ln>
          </p:spPr>
          <p:txBody>
            <a:bodyPr spcFirstLastPara="1" wrap="square" lIns="0" tIns="0" rIns="0" bIns="0" anchor="t" anchorCtr="0">
              <a:spAutoFit/>
            </a:bodyPr>
            <a:lstStyle/>
            <a:p>
              <a:pPr marL="0" marR="0" lvl="0" indent="0" algn="ctr" rtl="0">
                <a:lnSpc>
                  <a:spcPct val="130013"/>
                </a:lnSpc>
                <a:spcBef>
                  <a:spcPts val="0"/>
                </a:spcBef>
                <a:spcAft>
                  <a:spcPts val="0"/>
                </a:spcAft>
                <a:buNone/>
              </a:pPr>
              <a:r>
                <a:rPr lang="en-US" sz="2199" b="0" i="0" u="none" strike="noStrike" cap="none">
                  <a:solidFill>
                    <a:srgbClr val="FFF6ED"/>
                  </a:solidFill>
                  <a:latin typeface="Arial"/>
                  <a:ea typeface="Arial"/>
                  <a:cs typeface="Arial"/>
                  <a:sym typeface="Arial"/>
                </a:rPr>
                <a:t>Exploratory Data Analysis</a:t>
              </a:r>
              <a:endParaRPr/>
            </a:p>
          </p:txBody>
        </p:sp>
        <p:sp>
          <p:nvSpPr>
            <p:cNvPr id="181" name="Google Shape;181;p15"/>
            <p:cNvSpPr txBox="1"/>
            <p:nvPr/>
          </p:nvSpPr>
          <p:spPr>
            <a:xfrm>
              <a:off x="17739492" y="1960900"/>
              <a:ext cx="3624000" cy="451200"/>
            </a:xfrm>
            <a:prstGeom prst="rect">
              <a:avLst/>
            </a:prstGeom>
            <a:noFill/>
            <a:ln>
              <a:noFill/>
            </a:ln>
          </p:spPr>
          <p:txBody>
            <a:bodyPr spcFirstLastPara="1" wrap="square" lIns="0" tIns="0" rIns="0" bIns="0" anchor="t" anchorCtr="0">
              <a:spAutoFit/>
            </a:bodyPr>
            <a:lstStyle/>
            <a:p>
              <a:pPr marL="0" marR="0" lvl="0" indent="0" algn="ctr" rtl="0">
                <a:lnSpc>
                  <a:spcPct val="130013"/>
                </a:lnSpc>
                <a:spcBef>
                  <a:spcPts val="0"/>
                </a:spcBef>
                <a:spcAft>
                  <a:spcPts val="0"/>
                </a:spcAft>
                <a:buNone/>
              </a:pPr>
              <a:r>
                <a:rPr lang="en-US" sz="2199">
                  <a:solidFill>
                    <a:srgbClr val="FFF6ED"/>
                  </a:solidFill>
                </a:rPr>
                <a:t>Data Pre-processing</a:t>
              </a:r>
              <a:endParaRPr/>
            </a:p>
          </p:txBody>
        </p:sp>
      </p:grpSp>
      <p:sp>
        <p:nvSpPr>
          <p:cNvPr id="182" name="Google Shape;182;p15"/>
          <p:cNvSpPr txBox="1"/>
          <p:nvPr/>
        </p:nvSpPr>
        <p:spPr>
          <a:xfrm>
            <a:off x="6240600" y="1212675"/>
            <a:ext cx="5806800" cy="144660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9399" i="0" u="none" strike="noStrike" cap="none">
                <a:solidFill>
                  <a:srgbClr val="FFAF00"/>
                </a:solidFill>
                <a:latin typeface="Ultra"/>
                <a:ea typeface="Ultra"/>
                <a:cs typeface="Ultra"/>
                <a:sym typeface="Ultra"/>
              </a:rPr>
              <a:t>Outline</a:t>
            </a:r>
            <a:endParaRPr>
              <a:latin typeface="Ultra"/>
              <a:ea typeface="Ultra"/>
              <a:cs typeface="Ultra"/>
              <a:sym typeface="Ultra"/>
            </a:endParaRPr>
          </a:p>
        </p:txBody>
      </p:sp>
      <p:grpSp>
        <p:nvGrpSpPr>
          <p:cNvPr id="183" name="Google Shape;183;p15"/>
          <p:cNvGrpSpPr/>
          <p:nvPr/>
        </p:nvGrpSpPr>
        <p:grpSpPr>
          <a:xfrm>
            <a:off x="-704427" y="6803879"/>
            <a:ext cx="21111027" cy="2696446"/>
            <a:chOff x="0" y="0"/>
            <a:chExt cx="28148036" cy="3595261"/>
          </a:xfrm>
        </p:grpSpPr>
        <p:sp>
          <p:nvSpPr>
            <p:cNvPr id="184" name="Google Shape;184;p15"/>
            <p:cNvSpPr/>
            <p:nvPr/>
          </p:nvSpPr>
          <p:spPr>
            <a:xfrm rot="-5400000">
              <a:off x="3414354" y="-2918686"/>
              <a:ext cx="2776892" cy="9605601"/>
            </a:xfrm>
            <a:custGeom>
              <a:avLst/>
              <a:gdLst/>
              <a:ahLst/>
              <a:cxnLst/>
              <a:rect l="l" t="t" r="r" b="b"/>
              <a:pathLst>
                <a:path w="2776892" h="9605601" extrusionOk="0">
                  <a:moveTo>
                    <a:pt x="0" y="0"/>
                  </a:moveTo>
                  <a:lnTo>
                    <a:pt x="2776892" y="0"/>
                  </a:lnTo>
                  <a:lnTo>
                    <a:pt x="2776892" y="9605601"/>
                  </a:lnTo>
                  <a:lnTo>
                    <a:pt x="0" y="9605601"/>
                  </a:lnTo>
                  <a:lnTo>
                    <a:pt x="0" y="0"/>
                  </a:lnTo>
                  <a:close/>
                </a:path>
              </a:pathLst>
            </a:custGeom>
            <a:blipFill rotWithShape="1">
              <a:blip r:embed="rId3">
                <a:alphaModFix/>
              </a:blip>
              <a:stretch>
                <a:fillRect/>
              </a:stretch>
            </a:blipFill>
            <a:ln>
              <a:noFill/>
            </a:ln>
          </p:spPr>
        </p:sp>
        <p:sp>
          <p:nvSpPr>
            <p:cNvPr id="185" name="Google Shape;185;p15"/>
            <p:cNvSpPr/>
            <p:nvPr/>
          </p:nvSpPr>
          <p:spPr>
            <a:xfrm rot="-5400000">
              <a:off x="12712162" y="-2918686"/>
              <a:ext cx="2776892" cy="9605601"/>
            </a:xfrm>
            <a:custGeom>
              <a:avLst/>
              <a:gdLst/>
              <a:ahLst/>
              <a:cxnLst/>
              <a:rect l="l" t="t" r="r" b="b"/>
              <a:pathLst>
                <a:path w="2776892" h="9605601" extrusionOk="0">
                  <a:moveTo>
                    <a:pt x="0" y="0"/>
                  </a:moveTo>
                  <a:lnTo>
                    <a:pt x="2776892" y="0"/>
                  </a:lnTo>
                  <a:lnTo>
                    <a:pt x="2776892" y="9605601"/>
                  </a:lnTo>
                  <a:lnTo>
                    <a:pt x="0" y="9605601"/>
                  </a:lnTo>
                  <a:lnTo>
                    <a:pt x="0" y="0"/>
                  </a:lnTo>
                  <a:close/>
                </a:path>
              </a:pathLst>
            </a:custGeom>
            <a:blipFill rotWithShape="1">
              <a:blip r:embed="rId3">
                <a:alphaModFix/>
              </a:blip>
              <a:stretch>
                <a:fillRect/>
              </a:stretch>
            </a:blipFill>
            <a:ln>
              <a:noFill/>
            </a:ln>
          </p:spPr>
        </p:sp>
        <p:sp>
          <p:nvSpPr>
            <p:cNvPr id="186" name="Google Shape;186;p15"/>
            <p:cNvSpPr/>
            <p:nvPr/>
          </p:nvSpPr>
          <p:spPr>
            <a:xfrm rot="-5400000">
              <a:off x="21956789" y="-2918686"/>
              <a:ext cx="2776892" cy="9605601"/>
            </a:xfrm>
            <a:custGeom>
              <a:avLst/>
              <a:gdLst/>
              <a:ahLst/>
              <a:cxnLst/>
              <a:rect l="l" t="t" r="r" b="b"/>
              <a:pathLst>
                <a:path w="2776892" h="9605601" extrusionOk="0">
                  <a:moveTo>
                    <a:pt x="0" y="0"/>
                  </a:moveTo>
                  <a:lnTo>
                    <a:pt x="2776892" y="0"/>
                  </a:lnTo>
                  <a:lnTo>
                    <a:pt x="2776892" y="9605601"/>
                  </a:lnTo>
                  <a:lnTo>
                    <a:pt x="0" y="9605601"/>
                  </a:lnTo>
                  <a:lnTo>
                    <a:pt x="0" y="0"/>
                  </a:lnTo>
                  <a:close/>
                </a:path>
              </a:pathLst>
            </a:custGeom>
            <a:blipFill rotWithShape="1">
              <a:blip r:embed="rId3">
                <a:alphaModFix/>
              </a:blip>
              <a:stretch>
                <a:fillRect/>
              </a:stretch>
            </a:blipFill>
            <a:ln>
              <a:noFill/>
            </a:ln>
          </p:spPr>
        </p:sp>
        <p:grpSp>
          <p:nvGrpSpPr>
            <p:cNvPr id="187" name="Google Shape;187;p15"/>
            <p:cNvGrpSpPr/>
            <p:nvPr/>
          </p:nvGrpSpPr>
          <p:grpSpPr>
            <a:xfrm>
              <a:off x="7203011" y="0"/>
              <a:ext cx="4737522" cy="3016452"/>
              <a:chOff x="0" y="0"/>
              <a:chExt cx="1203949" cy="766572"/>
            </a:xfrm>
          </p:grpSpPr>
          <p:sp>
            <p:nvSpPr>
              <p:cNvPr id="188" name="Google Shape;188;p15"/>
              <p:cNvSpPr/>
              <p:nvPr/>
            </p:nvSpPr>
            <p:spPr>
              <a:xfrm>
                <a:off x="0" y="0"/>
                <a:ext cx="1203949" cy="766572"/>
              </a:xfrm>
              <a:custGeom>
                <a:avLst/>
                <a:gdLst/>
                <a:ahLst/>
                <a:cxnLst/>
                <a:rect l="l" t="t" r="r" b="b"/>
                <a:pathLst>
                  <a:path w="1203949" h="766572" extrusionOk="0">
                    <a:moveTo>
                      <a:pt x="113302" y="0"/>
                    </a:moveTo>
                    <a:lnTo>
                      <a:pt x="1090646" y="0"/>
                    </a:lnTo>
                    <a:cubicBezTo>
                      <a:pt x="1153221" y="0"/>
                      <a:pt x="1203949" y="50727"/>
                      <a:pt x="1203949" y="113302"/>
                    </a:cubicBezTo>
                    <a:lnTo>
                      <a:pt x="1203949" y="653270"/>
                    </a:lnTo>
                    <a:cubicBezTo>
                      <a:pt x="1203949" y="683319"/>
                      <a:pt x="1192012" y="712138"/>
                      <a:pt x="1170763" y="733387"/>
                    </a:cubicBezTo>
                    <a:cubicBezTo>
                      <a:pt x="1149515" y="754635"/>
                      <a:pt x="1120696" y="766572"/>
                      <a:pt x="1090646" y="766572"/>
                    </a:cubicBezTo>
                    <a:lnTo>
                      <a:pt x="113302" y="766572"/>
                    </a:lnTo>
                    <a:cubicBezTo>
                      <a:pt x="83253" y="766572"/>
                      <a:pt x="54434" y="754635"/>
                      <a:pt x="33186" y="733387"/>
                    </a:cubicBezTo>
                    <a:cubicBezTo>
                      <a:pt x="11937" y="712138"/>
                      <a:pt x="0" y="683319"/>
                      <a:pt x="0" y="653270"/>
                    </a:cubicBezTo>
                    <a:lnTo>
                      <a:pt x="0" y="113302"/>
                    </a:lnTo>
                    <a:cubicBezTo>
                      <a:pt x="0" y="83253"/>
                      <a:pt x="11937" y="54434"/>
                      <a:pt x="33186" y="33186"/>
                    </a:cubicBezTo>
                    <a:cubicBezTo>
                      <a:pt x="54434" y="11937"/>
                      <a:pt x="83253" y="0"/>
                      <a:pt x="113302" y="0"/>
                    </a:cubicBezTo>
                    <a:close/>
                  </a:path>
                </a:pathLst>
              </a:custGeom>
              <a:solidFill>
                <a:srgbClr val="1D25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txBox="1"/>
              <p:nvPr/>
            </p:nvSpPr>
            <p:spPr>
              <a:xfrm>
                <a:off x="0" y="0"/>
                <a:ext cx="1203949" cy="766572"/>
              </a:xfrm>
              <a:prstGeom prst="rect">
                <a:avLst/>
              </a:prstGeom>
              <a:noFill/>
              <a:ln>
                <a:noFill/>
              </a:ln>
              <a:effectLst>
                <a:outerShdw blurRad="200025" dist="19050" dir="5400000" algn="bl" rotWithShape="0">
                  <a:srgbClr val="000000">
                    <a:alpha val="50000"/>
                  </a:srgbClr>
                </a:outerShdw>
              </a:effectLst>
            </p:spPr>
            <p:txBody>
              <a:bodyPr spcFirstLastPara="1" wrap="square" lIns="50800" tIns="50800" rIns="50800" bIns="50800" anchor="ctr" anchorCtr="0">
                <a:noAutofit/>
              </a:bodyPr>
              <a:lstStyle/>
              <a:p>
                <a:pPr marL="0" marR="0" lvl="0" indent="0" algn="ctr" rtl="0">
                  <a:lnSpc>
                    <a:spcPct val="4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0" name="Google Shape;190;p15"/>
            <p:cNvSpPr/>
            <p:nvPr/>
          </p:nvSpPr>
          <p:spPr>
            <a:xfrm>
              <a:off x="8759513" y="232604"/>
              <a:ext cx="1760331" cy="1651511"/>
            </a:xfrm>
            <a:custGeom>
              <a:avLst/>
              <a:gdLst/>
              <a:ahLst/>
              <a:cxnLst/>
              <a:rect l="l" t="t" r="r" b="b"/>
              <a:pathLst>
                <a:path w="1760331" h="1651511" extrusionOk="0">
                  <a:moveTo>
                    <a:pt x="0" y="0"/>
                  </a:moveTo>
                  <a:lnTo>
                    <a:pt x="1760331" y="0"/>
                  </a:lnTo>
                  <a:lnTo>
                    <a:pt x="1760331" y="1651511"/>
                  </a:lnTo>
                  <a:lnTo>
                    <a:pt x="0" y="1651511"/>
                  </a:lnTo>
                  <a:lnTo>
                    <a:pt x="0" y="0"/>
                  </a:lnTo>
                  <a:close/>
                </a:path>
              </a:pathLst>
            </a:custGeom>
            <a:blipFill rotWithShape="1">
              <a:blip r:embed="rId11">
                <a:alphaModFix/>
              </a:blip>
              <a:stretch>
                <a:fillRect/>
              </a:stretch>
            </a:blipFill>
            <a:ln>
              <a:noFill/>
            </a:ln>
          </p:spPr>
        </p:sp>
        <p:sp>
          <p:nvSpPr>
            <p:cNvPr id="191" name="Google Shape;191;p15"/>
            <p:cNvSpPr txBox="1"/>
            <p:nvPr/>
          </p:nvSpPr>
          <p:spPr>
            <a:xfrm>
              <a:off x="8197569" y="1970461"/>
              <a:ext cx="2884200" cy="1624800"/>
            </a:xfrm>
            <a:prstGeom prst="rect">
              <a:avLst/>
            </a:prstGeom>
            <a:noFill/>
            <a:ln>
              <a:noFill/>
            </a:ln>
          </p:spPr>
          <p:txBody>
            <a:bodyPr spcFirstLastPara="1" wrap="square" lIns="0" tIns="0" rIns="0" bIns="0" anchor="t" anchorCtr="0">
              <a:spAutoFit/>
            </a:bodyPr>
            <a:lstStyle/>
            <a:p>
              <a:pPr marL="0" lvl="0" indent="0" algn="ctr" rtl="0">
                <a:lnSpc>
                  <a:spcPct val="130013"/>
                </a:lnSpc>
                <a:spcBef>
                  <a:spcPts val="0"/>
                </a:spcBef>
                <a:spcAft>
                  <a:spcPts val="0"/>
                </a:spcAft>
                <a:buClr>
                  <a:schemeClr val="dk1"/>
                </a:buClr>
                <a:buFont typeface="Arial"/>
                <a:buNone/>
              </a:pPr>
              <a:r>
                <a:rPr lang="en-US" sz="2199">
                  <a:solidFill>
                    <a:srgbClr val="FFF6ED"/>
                  </a:solidFill>
                </a:rPr>
                <a:t>Machine Learning Model</a:t>
              </a:r>
              <a:endParaRPr>
                <a:solidFill>
                  <a:schemeClr val="dk1"/>
                </a:solidFill>
              </a:endParaRPr>
            </a:p>
            <a:p>
              <a:pPr marL="0" marR="0" lvl="0" indent="0" algn="ctr" rtl="0">
                <a:lnSpc>
                  <a:spcPct val="130013"/>
                </a:lnSpc>
                <a:spcBef>
                  <a:spcPts val="0"/>
                </a:spcBef>
                <a:spcAft>
                  <a:spcPts val="0"/>
                </a:spcAft>
                <a:buNone/>
              </a:pPr>
              <a:endParaRPr sz="2199">
                <a:solidFill>
                  <a:srgbClr val="FFF6ED"/>
                </a:solidFill>
              </a:endParaRPr>
            </a:p>
          </p:txBody>
        </p:sp>
        <p:sp>
          <p:nvSpPr>
            <p:cNvPr id="192" name="Google Shape;192;p15"/>
            <p:cNvSpPr/>
            <p:nvPr/>
          </p:nvSpPr>
          <p:spPr>
            <a:xfrm>
              <a:off x="7470867" y="232604"/>
              <a:ext cx="703600" cy="703600"/>
            </a:xfrm>
            <a:custGeom>
              <a:avLst/>
              <a:gdLst/>
              <a:ahLst/>
              <a:cxnLst/>
              <a:rect l="l" t="t" r="r" b="b"/>
              <a:pathLst>
                <a:path w="703600" h="703600" extrusionOk="0">
                  <a:moveTo>
                    <a:pt x="0" y="0"/>
                  </a:moveTo>
                  <a:lnTo>
                    <a:pt x="703601" y="0"/>
                  </a:lnTo>
                  <a:lnTo>
                    <a:pt x="703601" y="703600"/>
                  </a:lnTo>
                  <a:lnTo>
                    <a:pt x="0" y="703600"/>
                  </a:lnTo>
                  <a:lnTo>
                    <a:pt x="0" y="0"/>
                  </a:lnTo>
                  <a:close/>
                </a:path>
              </a:pathLst>
            </a:custGeom>
            <a:blipFill rotWithShape="1">
              <a:blip r:embed="rId12">
                <a:alphaModFix/>
              </a:blip>
              <a:stretch>
                <a:fillRect/>
              </a:stretch>
            </a:blipFill>
            <a:ln>
              <a:noFill/>
            </a:ln>
          </p:spPr>
        </p:sp>
        <p:grpSp>
          <p:nvGrpSpPr>
            <p:cNvPr id="193" name="Google Shape;193;p15"/>
            <p:cNvGrpSpPr/>
            <p:nvPr/>
          </p:nvGrpSpPr>
          <p:grpSpPr>
            <a:xfrm>
              <a:off x="14158119" y="0"/>
              <a:ext cx="4737522" cy="3016452"/>
              <a:chOff x="0" y="0"/>
              <a:chExt cx="1203949" cy="766572"/>
            </a:xfrm>
          </p:grpSpPr>
          <p:sp>
            <p:nvSpPr>
              <p:cNvPr id="194" name="Google Shape;194;p15"/>
              <p:cNvSpPr/>
              <p:nvPr/>
            </p:nvSpPr>
            <p:spPr>
              <a:xfrm>
                <a:off x="0" y="0"/>
                <a:ext cx="1203949" cy="766572"/>
              </a:xfrm>
              <a:custGeom>
                <a:avLst/>
                <a:gdLst/>
                <a:ahLst/>
                <a:cxnLst/>
                <a:rect l="l" t="t" r="r" b="b"/>
                <a:pathLst>
                  <a:path w="1203949" h="766572" extrusionOk="0">
                    <a:moveTo>
                      <a:pt x="113302" y="0"/>
                    </a:moveTo>
                    <a:lnTo>
                      <a:pt x="1090646" y="0"/>
                    </a:lnTo>
                    <a:cubicBezTo>
                      <a:pt x="1153221" y="0"/>
                      <a:pt x="1203949" y="50727"/>
                      <a:pt x="1203949" y="113302"/>
                    </a:cubicBezTo>
                    <a:lnTo>
                      <a:pt x="1203949" y="653270"/>
                    </a:lnTo>
                    <a:cubicBezTo>
                      <a:pt x="1203949" y="683319"/>
                      <a:pt x="1192012" y="712138"/>
                      <a:pt x="1170763" y="733387"/>
                    </a:cubicBezTo>
                    <a:cubicBezTo>
                      <a:pt x="1149515" y="754635"/>
                      <a:pt x="1120696" y="766572"/>
                      <a:pt x="1090646" y="766572"/>
                    </a:cubicBezTo>
                    <a:lnTo>
                      <a:pt x="113302" y="766572"/>
                    </a:lnTo>
                    <a:cubicBezTo>
                      <a:pt x="83253" y="766572"/>
                      <a:pt x="54434" y="754635"/>
                      <a:pt x="33186" y="733387"/>
                    </a:cubicBezTo>
                    <a:cubicBezTo>
                      <a:pt x="11937" y="712138"/>
                      <a:pt x="0" y="683319"/>
                      <a:pt x="0" y="653270"/>
                    </a:cubicBezTo>
                    <a:lnTo>
                      <a:pt x="0" y="113302"/>
                    </a:lnTo>
                    <a:cubicBezTo>
                      <a:pt x="0" y="83253"/>
                      <a:pt x="11937" y="54434"/>
                      <a:pt x="33186" y="33186"/>
                    </a:cubicBezTo>
                    <a:cubicBezTo>
                      <a:pt x="54434" y="11937"/>
                      <a:pt x="83253" y="0"/>
                      <a:pt x="113302" y="0"/>
                    </a:cubicBezTo>
                    <a:close/>
                  </a:path>
                </a:pathLst>
              </a:custGeom>
              <a:solidFill>
                <a:srgbClr val="1D25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txBox="1"/>
              <p:nvPr/>
            </p:nvSpPr>
            <p:spPr>
              <a:xfrm>
                <a:off x="0" y="0"/>
                <a:ext cx="1203949" cy="766572"/>
              </a:xfrm>
              <a:prstGeom prst="rect">
                <a:avLst/>
              </a:prstGeom>
              <a:noFill/>
              <a:ln>
                <a:noFill/>
              </a:ln>
              <a:effectLst>
                <a:outerShdw blurRad="200025" dist="19050" dir="5400000" algn="bl" rotWithShape="0">
                  <a:srgbClr val="000000">
                    <a:alpha val="50000"/>
                  </a:srgbClr>
                </a:outerShdw>
              </a:effectLst>
            </p:spPr>
            <p:txBody>
              <a:bodyPr spcFirstLastPara="1" wrap="square" lIns="50800" tIns="50800" rIns="50800" bIns="50800" anchor="ctr" anchorCtr="0">
                <a:noAutofit/>
              </a:bodyPr>
              <a:lstStyle/>
              <a:p>
                <a:pPr marL="0" marR="0" lvl="0" indent="0" algn="ctr" rtl="0">
                  <a:lnSpc>
                    <a:spcPct val="4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6" name="Google Shape;196;p15"/>
            <p:cNvSpPr/>
            <p:nvPr/>
          </p:nvSpPr>
          <p:spPr>
            <a:xfrm>
              <a:off x="15434761" y="232604"/>
              <a:ext cx="2301757" cy="1651511"/>
            </a:xfrm>
            <a:custGeom>
              <a:avLst/>
              <a:gdLst/>
              <a:ahLst/>
              <a:cxnLst/>
              <a:rect l="l" t="t" r="r" b="b"/>
              <a:pathLst>
                <a:path w="2301757" h="1651511" extrusionOk="0">
                  <a:moveTo>
                    <a:pt x="0" y="0"/>
                  </a:moveTo>
                  <a:lnTo>
                    <a:pt x="2301757" y="0"/>
                  </a:lnTo>
                  <a:lnTo>
                    <a:pt x="2301757" y="1651511"/>
                  </a:lnTo>
                  <a:lnTo>
                    <a:pt x="0" y="1651511"/>
                  </a:lnTo>
                  <a:lnTo>
                    <a:pt x="0" y="0"/>
                  </a:lnTo>
                  <a:close/>
                </a:path>
              </a:pathLst>
            </a:custGeom>
            <a:blipFill rotWithShape="1">
              <a:blip r:embed="rId13">
                <a:alphaModFix/>
              </a:blip>
              <a:stretch>
                <a:fillRect/>
              </a:stretch>
            </a:blipFill>
            <a:ln>
              <a:noFill/>
            </a:ln>
          </p:spPr>
        </p:sp>
        <p:sp>
          <p:nvSpPr>
            <p:cNvPr id="197" name="Google Shape;197;p15"/>
            <p:cNvSpPr txBox="1"/>
            <p:nvPr/>
          </p:nvSpPr>
          <p:spPr>
            <a:xfrm>
              <a:off x="14888089" y="1970459"/>
              <a:ext cx="3395101" cy="946997"/>
            </a:xfrm>
            <a:prstGeom prst="rect">
              <a:avLst/>
            </a:prstGeom>
            <a:noFill/>
            <a:ln>
              <a:noFill/>
            </a:ln>
          </p:spPr>
          <p:txBody>
            <a:bodyPr spcFirstLastPara="1" wrap="square" lIns="0" tIns="0" rIns="0" bIns="0" anchor="t" anchorCtr="0">
              <a:spAutoFit/>
            </a:bodyPr>
            <a:lstStyle/>
            <a:p>
              <a:pPr marL="0" marR="0" lvl="0" indent="0" algn="ctr" rtl="0">
                <a:lnSpc>
                  <a:spcPct val="130013"/>
                </a:lnSpc>
                <a:spcBef>
                  <a:spcPts val="0"/>
                </a:spcBef>
                <a:spcAft>
                  <a:spcPts val="0"/>
                </a:spcAft>
                <a:buNone/>
              </a:pPr>
              <a:r>
                <a:rPr lang="en-US" sz="2199" b="0" i="0" u="none" strike="noStrike" cap="none">
                  <a:solidFill>
                    <a:srgbClr val="FFF6ED"/>
                  </a:solidFill>
                  <a:latin typeface="Arial"/>
                  <a:ea typeface="Arial"/>
                  <a:cs typeface="Arial"/>
                  <a:sym typeface="Arial"/>
                </a:rPr>
                <a:t>Business Recommendation</a:t>
              </a:r>
              <a:endParaRPr/>
            </a:p>
          </p:txBody>
        </p:sp>
        <p:sp>
          <p:nvSpPr>
            <p:cNvPr id="198" name="Google Shape;198;p15"/>
            <p:cNvSpPr/>
            <p:nvPr/>
          </p:nvSpPr>
          <p:spPr>
            <a:xfrm>
              <a:off x="14351215" y="232604"/>
              <a:ext cx="703600" cy="703600"/>
            </a:xfrm>
            <a:custGeom>
              <a:avLst/>
              <a:gdLst/>
              <a:ahLst/>
              <a:cxnLst/>
              <a:rect l="l" t="t" r="r" b="b"/>
              <a:pathLst>
                <a:path w="703600" h="703600" extrusionOk="0">
                  <a:moveTo>
                    <a:pt x="0" y="0"/>
                  </a:moveTo>
                  <a:lnTo>
                    <a:pt x="703601" y="0"/>
                  </a:lnTo>
                  <a:lnTo>
                    <a:pt x="703601" y="703600"/>
                  </a:lnTo>
                  <a:lnTo>
                    <a:pt x="0" y="703600"/>
                  </a:lnTo>
                  <a:lnTo>
                    <a:pt x="0" y="0"/>
                  </a:lnTo>
                  <a:close/>
                </a:path>
              </a:pathLst>
            </a:custGeom>
            <a:blipFill rotWithShape="1">
              <a:blip r:embed="rId14">
                <a:alphaModFix/>
              </a:blip>
              <a:stretch>
                <a:fillRect/>
              </a:stretch>
            </a:blipFill>
            <a:ln>
              <a:noFill/>
            </a:ln>
          </p:spPr>
        </p:sp>
      </p:grpSp>
      <p:sp>
        <p:nvSpPr>
          <p:cNvPr id="199" name="Google Shape;199;p15"/>
          <p:cNvSpPr txBox="1"/>
          <p:nvPr/>
        </p:nvSpPr>
        <p:spPr>
          <a:xfrm>
            <a:off x="252462" y="9773183"/>
            <a:ext cx="1942502" cy="35306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1D252D"/>
                </a:solidFill>
                <a:latin typeface="Arial"/>
                <a:ea typeface="Arial"/>
                <a:cs typeface="Arial"/>
                <a:sym typeface="Arial"/>
              </a:rPr>
              <a:t>Final Project</a:t>
            </a:r>
            <a:endParaRPr/>
          </a:p>
        </p:txBody>
      </p:sp>
      <p:grpSp>
        <p:nvGrpSpPr>
          <p:cNvPr id="200" name="Google Shape;200;p15"/>
          <p:cNvGrpSpPr/>
          <p:nvPr/>
        </p:nvGrpSpPr>
        <p:grpSpPr>
          <a:xfrm>
            <a:off x="492604" y="318426"/>
            <a:ext cx="1756504" cy="676457"/>
            <a:chOff x="0" y="0"/>
            <a:chExt cx="2342005" cy="901943"/>
          </a:xfrm>
        </p:grpSpPr>
        <p:sp>
          <p:nvSpPr>
            <p:cNvPr id="201" name="Google Shape;201;p15"/>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15">
                <a:alphaModFix/>
              </a:blip>
              <a:stretch>
                <a:fillRect l="-94976" t="-63012" r="-79093" b="-110196"/>
              </a:stretch>
            </a:blipFill>
            <a:ln>
              <a:noFill/>
            </a:ln>
          </p:spPr>
        </p:sp>
        <p:sp>
          <p:nvSpPr>
            <p:cNvPr id="202" name="Google Shape;202;p15"/>
            <p:cNvSpPr/>
            <p:nvPr/>
          </p:nvSpPr>
          <p:spPr>
            <a:xfrm>
              <a:off x="660841" y="297238"/>
              <a:ext cx="1681164" cy="307468"/>
            </a:xfrm>
            <a:custGeom>
              <a:avLst/>
              <a:gdLst/>
              <a:ahLst/>
              <a:cxnLst/>
              <a:rect l="l" t="t" r="r" b="b"/>
              <a:pathLst>
                <a:path w="1681164" h="307468" extrusionOk="0">
                  <a:moveTo>
                    <a:pt x="0" y="0"/>
                  </a:moveTo>
                  <a:lnTo>
                    <a:pt x="1681164" y="0"/>
                  </a:lnTo>
                  <a:lnTo>
                    <a:pt x="1681164" y="307467"/>
                  </a:lnTo>
                  <a:lnTo>
                    <a:pt x="0" y="307467"/>
                  </a:lnTo>
                  <a:lnTo>
                    <a:pt x="0" y="0"/>
                  </a:lnTo>
                  <a:close/>
                </a:path>
              </a:pathLst>
            </a:custGeom>
            <a:blipFill rotWithShape="1">
              <a:blip r:embed="rId15">
                <a:alphaModFix/>
              </a:blip>
              <a:stretch>
                <a:fillRect l="-25540" t="-483715" r="-21033" b="-217695"/>
              </a:stretch>
            </a:blipFill>
            <a:ln>
              <a:noFill/>
            </a:ln>
          </p:spPr>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BED"/>
        </a:solidFill>
        <a:effectLst/>
      </p:bgPr>
    </p:bg>
    <p:spTree>
      <p:nvGrpSpPr>
        <p:cNvPr id="1" name="Shape 718"/>
        <p:cNvGrpSpPr/>
        <p:nvPr/>
      </p:nvGrpSpPr>
      <p:grpSpPr>
        <a:xfrm>
          <a:off x="0" y="0"/>
          <a:ext cx="0" cy="0"/>
          <a:chOff x="0" y="0"/>
          <a:chExt cx="0" cy="0"/>
        </a:xfrm>
      </p:grpSpPr>
      <p:sp>
        <p:nvSpPr>
          <p:cNvPr id="719" name="Google Shape;719;p43"/>
          <p:cNvSpPr/>
          <p:nvPr/>
        </p:nvSpPr>
        <p:spPr>
          <a:xfrm>
            <a:off x="11014875" y="6550800"/>
            <a:ext cx="2012400" cy="1900200"/>
          </a:xfrm>
          <a:prstGeom prst="ellipse">
            <a:avLst/>
          </a:prstGeom>
          <a:solidFill>
            <a:srgbClr val="FFAF00"/>
          </a:soli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20" name="Google Shape;720;p43"/>
          <p:cNvSpPr/>
          <p:nvPr/>
        </p:nvSpPr>
        <p:spPr>
          <a:xfrm>
            <a:off x="11057300" y="2930900"/>
            <a:ext cx="2012400" cy="1900200"/>
          </a:xfrm>
          <a:prstGeom prst="ellipse">
            <a:avLst/>
          </a:prstGeom>
          <a:solidFill>
            <a:srgbClr val="FFAF00"/>
          </a:soli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21" name="Google Shape;721;p43"/>
          <p:cNvSpPr/>
          <p:nvPr/>
        </p:nvSpPr>
        <p:spPr>
          <a:xfrm>
            <a:off x="11057300" y="4726800"/>
            <a:ext cx="2012400" cy="1900200"/>
          </a:xfrm>
          <a:prstGeom prst="ellipse">
            <a:avLst/>
          </a:prstGeom>
          <a:solidFill>
            <a:srgbClr val="FFAF00"/>
          </a:soli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722" name="Google Shape;722;p43"/>
          <p:cNvPicPr preferRelativeResize="0"/>
          <p:nvPr/>
        </p:nvPicPr>
        <p:blipFill>
          <a:blip r:embed="rId3">
            <a:alphaModFix/>
          </a:blip>
          <a:stretch>
            <a:fillRect/>
          </a:stretch>
        </p:blipFill>
        <p:spPr>
          <a:xfrm rot="10800000">
            <a:off x="0" y="2058476"/>
            <a:ext cx="11778775" cy="7196249"/>
          </a:xfrm>
          <a:prstGeom prst="rect">
            <a:avLst/>
          </a:prstGeom>
          <a:noFill/>
          <a:ln>
            <a:noFill/>
          </a:ln>
          <a:effectLst>
            <a:outerShdw blurRad="314325" dist="9525" dir="11040000" algn="bl" rotWithShape="0">
              <a:srgbClr val="000000">
                <a:alpha val="30000"/>
              </a:srgbClr>
            </a:outerShdw>
          </a:effectLst>
        </p:spPr>
      </p:pic>
      <p:sp>
        <p:nvSpPr>
          <p:cNvPr id="723" name="Google Shape;723;p43"/>
          <p:cNvSpPr txBox="1">
            <a:spLocks noGrp="1"/>
          </p:cNvSpPr>
          <p:nvPr>
            <p:ph type="title" idx="4294967295"/>
          </p:nvPr>
        </p:nvSpPr>
        <p:spPr>
          <a:xfrm>
            <a:off x="375000" y="646825"/>
            <a:ext cx="175380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4900">
                <a:solidFill>
                  <a:srgbClr val="3C7F72"/>
                </a:solidFill>
                <a:latin typeface="Ultra"/>
                <a:ea typeface="Ultra"/>
                <a:cs typeface="Ultra"/>
                <a:sym typeface="Ultra"/>
              </a:rPr>
              <a:t>Rekomendasi</a:t>
            </a:r>
            <a:r>
              <a:rPr lang="en-US" sz="4900">
                <a:solidFill>
                  <a:srgbClr val="992800"/>
                </a:solidFill>
                <a:latin typeface="Ultra"/>
                <a:ea typeface="Ultra"/>
                <a:cs typeface="Ultra"/>
                <a:sym typeface="Ultra"/>
              </a:rPr>
              <a:t> Bisnis</a:t>
            </a:r>
            <a:endParaRPr sz="4900">
              <a:solidFill>
                <a:srgbClr val="992800"/>
              </a:solidFill>
              <a:latin typeface="Ultra"/>
              <a:ea typeface="Ultra"/>
              <a:cs typeface="Ultra"/>
              <a:sym typeface="Ultra"/>
            </a:endParaRPr>
          </a:p>
        </p:txBody>
      </p:sp>
      <p:sp>
        <p:nvSpPr>
          <p:cNvPr id="724" name="Google Shape;724;p43"/>
          <p:cNvSpPr txBox="1">
            <a:spLocks noGrp="1"/>
          </p:cNvSpPr>
          <p:nvPr>
            <p:ph type="body" idx="4294967295"/>
          </p:nvPr>
        </p:nvSpPr>
        <p:spPr>
          <a:xfrm>
            <a:off x="1085000" y="1578550"/>
            <a:ext cx="9972300" cy="8156100"/>
          </a:xfrm>
          <a:prstGeom prst="rect">
            <a:avLst/>
          </a:prstGeom>
        </p:spPr>
        <p:txBody>
          <a:bodyPr spcFirstLastPara="1" wrap="square" lIns="91425" tIns="45700" rIns="91425" bIns="45700" anchor="t" anchorCtr="0">
            <a:normAutofit/>
          </a:bodyPr>
          <a:lstStyle/>
          <a:p>
            <a:pPr marL="12700" lvl="0" indent="0" algn="l" rtl="0">
              <a:lnSpc>
                <a:spcPct val="115000"/>
              </a:lnSpc>
              <a:spcBef>
                <a:spcPts val="0"/>
              </a:spcBef>
              <a:spcAft>
                <a:spcPts val="0"/>
              </a:spcAft>
              <a:buClr>
                <a:schemeClr val="dk1"/>
              </a:buClr>
              <a:buSzPts val="1100"/>
              <a:buFont typeface="Arial"/>
              <a:buNone/>
            </a:pPr>
            <a:endParaRPr sz="25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2500" b="1" dirty="0" err="1">
                <a:latin typeface="Arial"/>
                <a:ea typeface="Arial"/>
                <a:cs typeface="Arial"/>
                <a:sym typeface="Arial"/>
              </a:rPr>
              <a:t>Rekomendasi</a:t>
            </a:r>
            <a:r>
              <a:rPr lang="en-US" sz="2500" b="1" dirty="0">
                <a:latin typeface="Arial"/>
                <a:ea typeface="Arial"/>
                <a:cs typeface="Arial"/>
                <a:sym typeface="Arial"/>
              </a:rPr>
              <a:t> </a:t>
            </a:r>
            <a:r>
              <a:rPr lang="en-US" sz="2500" b="1" dirty="0" err="1">
                <a:latin typeface="Arial"/>
                <a:ea typeface="Arial"/>
                <a:cs typeface="Arial"/>
                <a:sym typeface="Arial"/>
              </a:rPr>
              <a:t>Bisnis</a:t>
            </a:r>
            <a:r>
              <a:rPr lang="en-US" sz="2500" b="1" dirty="0">
                <a:latin typeface="Arial"/>
                <a:ea typeface="Arial"/>
                <a:cs typeface="Arial"/>
                <a:sym typeface="Arial"/>
              </a:rPr>
              <a:t>:</a:t>
            </a:r>
            <a:endParaRPr sz="2500" b="1" dirty="0">
              <a:latin typeface="Arial"/>
              <a:ea typeface="Arial"/>
              <a:cs typeface="Arial"/>
              <a:sym typeface="Arial"/>
            </a:endParaRPr>
          </a:p>
          <a:p>
            <a:pPr marL="457200" lvl="0" indent="-387350" algn="l" rtl="0">
              <a:lnSpc>
                <a:spcPct val="115000"/>
              </a:lnSpc>
              <a:spcBef>
                <a:spcPts val="0"/>
              </a:spcBef>
              <a:spcAft>
                <a:spcPts val="0"/>
              </a:spcAft>
              <a:buSzPts val="2500"/>
              <a:buFont typeface="Wingdings" panose="05000000000000000000" pitchFamily="2" charset="2"/>
              <a:buChar char="Ø"/>
            </a:pPr>
            <a:r>
              <a:rPr lang="en-US" sz="2500" dirty="0" err="1">
                <a:latin typeface="Arial"/>
                <a:ea typeface="Arial"/>
                <a:cs typeface="Arial"/>
                <a:sym typeface="Arial"/>
              </a:rPr>
              <a:t>Manfaatkan</a:t>
            </a:r>
            <a:r>
              <a:rPr lang="en-US" sz="2500" dirty="0">
                <a:latin typeface="Arial"/>
                <a:ea typeface="Arial"/>
                <a:cs typeface="Arial"/>
                <a:sym typeface="Arial"/>
              </a:rPr>
              <a:t> </a:t>
            </a:r>
            <a:r>
              <a:rPr lang="en-US" sz="2500" dirty="0" err="1">
                <a:latin typeface="Arial"/>
                <a:ea typeface="Arial"/>
                <a:cs typeface="Arial"/>
                <a:sym typeface="Arial"/>
              </a:rPr>
              <a:t>dengan</a:t>
            </a:r>
            <a:r>
              <a:rPr lang="en-US" sz="2500" dirty="0">
                <a:latin typeface="Arial"/>
                <a:ea typeface="Arial"/>
                <a:cs typeface="Arial"/>
                <a:sym typeface="Arial"/>
              </a:rPr>
              <a:t> optimal data </a:t>
            </a:r>
            <a:r>
              <a:rPr lang="en-US" sz="2500" dirty="0" err="1">
                <a:latin typeface="Arial"/>
                <a:ea typeface="Arial"/>
                <a:cs typeface="Arial"/>
                <a:sym typeface="Arial"/>
              </a:rPr>
              <a:t>nasabah</a:t>
            </a:r>
            <a:r>
              <a:rPr lang="en-US" sz="2500" dirty="0">
                <a:latin typeface="Arial"/>
                <a:ea typeface="Arial"/>
                <a:cs typeface="Arial"/>
                <a:sym typeface="Arial"/>
              </a:rPr>
              <a:t> yang </a:t>
            </a:r>
            <a:r>
              <a:rPr lang="en-US" sz="2500" dirty="0" err="1">
                <a:latin typeface="Arial"/>
                <a:ea typeface="Arial"/>
                <a:cs typeface="Arial"/>
                <a:sym typeface="Arial"/>
              </a:rPr>
              <a:t>sukses</a:t>
            </a:r>
            <a:r>
              <a:rPr lang="en-US" sz="2500" dirty="0">
                <a:latin typeface="Arial"/>
                <a:ea typeface="Arial"/>
                <a:cs typeface="Arial"/>
                <a:sym typeface="Arial"/>
              </a:rPr>
              <a:t> </a:t>
            </a:r>
            <a:r>
              <a:rPr lang="en-US" sz="2500" dirty="0" err="1">
                <a:latin typeface="Arial"/>
                <a:ea typeface="Arial"/>
                <a:cs typeface="Arial"/>
                <a:sym typeface="Arial"/>
              </a:rPr>
              <a:t>pada</a:t>
            </a:r>
            <a:r>
              <a:rPr lang="en-US" sz="2500" dirty="0">
                <a:latin typeface="Arial"/>
                <a:ea typeface="Arial"/>
                <a:cs typeface="Arial"/>
                <a:sym typeface="Arial"/>
              </a:rPr>
              <a:t> </a:t>
            </a:r>
            <a:r>
              <a:rPr lang="en-US" sz="2500" dirty="0" err="1">
                <a:latin typeface="Arial"/>
                <a:ea typeface="Arial"/>
                <a:cs typeface="Arial"/>
                <a:sym typeface="Arial"/>
              </a:rPr>
              <a:t>kampanye</a:t>
            </a:r>
            <a:r>
              <a:rPr lang="en-US" sz="2500" dirty="0">
                <a:latin typeface="Arial"/>
                <a:ea typeface="Arial"/>
                <a:cs typeface="Arial"/>
                <a:sym typeface="Arial"/>
              </a:rPr>
              <a:t> </a:t>
            </a:r>
            <a:r>
              <a:rPr lang="en-US" sz="2500" dirty="0" err="1">
                <a:latin typeface="Arial"/>
                <a:ea typeface="Arial"/>
                <a:cs typeface="Arial"/>
                <a:sym typeface="Arial"/>
              </a:rPr>
              <a:t>sebelumnya</a:t>
            </a:r>
            <a:r>
              <a:rPr lang="en-US" sz="2500" dirty="0">
                <a:latin typeface="Arial"/>
                <a:ea typeface="Arial"/>
                <a:cs typeface="Arial"/>
                <a:sym typeface="Arial"/>
              </a:rPr>
              <a:t>. </a:t>
            </a:r>
            <a:r>
              <a:rPr lang="en-US" sz="2500" dirty="0" err="1">
                <a:latin typeface="Arial"/>
                <a:ea typeface="Arial"/>
                <a:cs typeface="Arial"/>
                <a:sym typeface="Arial"/>
              </a:rPr>
              <a:t>Karena</a:t>
            </a:r>
            <a:r>
              <a:rPr lang="en-US" sz="2500" dirty="0">
                <a:latin typeface="Arial"/>
                <a:ea typeface="Arial"/>
                <a:cs typeface="Arial"/>
                <a:sym typeface="Arial"/>
              </a:rPr>
              <a:t> </a:t>
            </a:r>
            <a:r>
              <a:rPr lang="en-US" sz="2500" dirty="0" err="1">
                <a:latin typeface="Arial"/>
                <a:ea typeface="Arial"/>
                <a:cs typeface="Arial"/>
                <a:sym typeface="Arial"/>
              </a:rPr>
              <a:t>nasabah</a:t>
            </a:r>
            <a:r>
              <a:rPr lang="en-US" sz="2500" dirty="0">
                <a:latin typeface="Arial"/>
                <a:ea typeface="Arial"/>
                <a:cs typeface="Arial"/>
                <a:sym typeface="Arial"/>
              </a:rPr>
              <a:t> </a:t>
            </a:r>
            <a:r>
              <a:rPr lang="en-US" sz="2500" dirty="0" err="1">
                <a:latin typeface="Arial"/>
                <a:ea typeface="Arial"/>
                <a:cs typeface="Arial"/>
                <a:sym typeface="Arial"/>
              </a:rPr>
              <a:t>ini</a:t>
            </a:r>
            <a:r>
              <a:rPr lang="en-US" sz="2500" dirty="0">
                <a:latin typeface="Arial"/>
                <a:ea typeface="Arial"/>
                <a:cs typeface="Arial"/>
                <a:sym typeface="Arial"/>
              </a:rPr>
              <a:t> </a:t>
            </a:r>
            <a:r>
              <a:rPr lang="en-US" sz="2500" dirty="0" err="1">
                <a:latin typeface="Arial"/>
                <a:ea typeface="Arial"/>
                <a:cs typeface="Arial"/>
                <a:sym typeface="Arial"/>
              </a:rPr>
              <a:t>potensinya</a:t>
            </a:r>
            <a:r>
              <a:rPr lang="en-US" sz="2500" dirty="0">
                <a:latin typeface="Arial"/>
                <a:ea typeface="Arial"/>
                <a:cs typeface="Arial"/>
                <a:sym typeface="Arial"/>
              </a:rPr>
              <a:t> </a:t>
            </a:r>
            <a:r>
              <a:rPr lang="en-US" sz="2500" dirty="0" err="1">
                <a:latin typeface="Arial"/>
                <a:ea typeface="Arial"/>
                <a:cs typeface="Arial"/>
                <a:sym typeface="Arial"/>
              </a:rPr>
              <a:t>lebih</a:t>
            </a:r>
            <a:r>
              <a:rPr lang="en-US" sz="2500" dirty="0">
                <a:latin typeface="Arial"/>
                <a:ea typeface="Arial"/>
                <a:cs typeface="Arial"/>
                <a:sym typeface="Arial"/>
              </a:rPr>
              <a:t> </a:t>
            </a:r>
            <a:r>
              <a:rPr lang="en-US" sz="2500" dirty="0" err="1">
                <a:latin typeface="Arial"/>
                <a:ea typeface="Arial"/>
                <a:cs typeface="Arial"/>
                <a:sym typeface="Arial"/>
              </a:rPr>
              <a:t>tinggi</a:t>
            </a:r>
            <a:r>
              <a:rPr lang="en-US" sz="2500" dirty="0">
                <a:latin typeface="Arial"/>
                <a:ea typeface="Arial"/>
                <a:cs typeface="Arial"/>
                <a:sym typeface="Arial"/>
              </a:rPr>
              <a:t>, </a:t>
            </a:r>
            <a:r>
              <a:rPr lang="en-US" sz="2500" dirty="0" err="1">
                <a:latin typeface="Arial"/>
                <a:ea typeface="Arial"/>
                <a:cs typeface="Arial"/>
                <a:sym typeface="Arial"/>
              </a:rPr>
              <a:t>gunakan</a:t>
            </a:r>
            <a:r>
              <a:rPr lang="en-US" sz="2500" dirty="0">
                <a:latin typeface="Arial"/>
                <a:ea typeface="Arial"/>
                <a:cs typeface="Arial"/>
                <a:sym typeface="Arial"/>
              </a:rPr>
              <a:t> </a:t>
            </a:r>
            <a:r>
              <a:rPr lang="en-US" sz="2500" dirty="0" err="1">
                <a:latin typeface="Arial"/>
                <a:ea typeface="Arial"/>
                <a:cs typeface="Arial"/>
                <a:sym typeface="Arial"/>
              </a:rPr>
              <a:t>personalisasi</a:t>
            </a:r>
            <a:r>
              <a:rPr lang="en-US" sz="2500" dirty="0">
                <a:latin typeface="Arial"/>
                <a:ea typeface="Arial"/>
                <a:cs typeface="Arial"/>
                <a:sym typeface="Arial"/>
              </a:rPr>
              <a:t> telemarketing </a:t>
            </a:r>
            <a:r>
              <a:rPr lang="en-US" sz="2500" dirty="0" err="1">
                <a:latin typeface="Arial"/>
                <a:ea typeface="Arial"/>
                <a:cs typeface="Arial"/>
                <a:sym typeface="Arial"/>
              </a:rPr>
              <a:t>sesuai</a:t>
            </a:r>
            <a:r>
              <a:rPr lang="en-US" sz="2500" dirty="0">
                <a:latin typeface="Arial"/>
                <a:ea typeface="Arial"/>
                <a:cs typeface="Arial"/>
                <a:sym typeface="Arial"/>
              </a:rPr>
              <a:t> </a:t>
            </a:r>
            <a:r>
              <a:rPr lang="en-US" sz="2500" dirty="0" err="1">
                <a:latin typeface="Arial"/>
                <a:ea typeface="Arial"/>
                <a:cs typeface="Arial"/>
                <a:sym typeface="Arial"/>
              </a:rPr>
              <a:t>dengan</a:t>
            </a:r>
            <a:r>
              <a:rPr lang="en-US" sz="2500" dirty="0">
                <a:latin typeface="Arial"/>
                <a:ea typeface="Arial"/>
                <a:cs typeface="Arial"/>
                <a:sym typeface="Arial"/>
              </a:rPr>
              <a:t> </a:t>
            </a:r>
            <a:r>
              <a:rPr lang="en-US" sz="2500" dirty="0" err="1">
                <a:latin typeface="Arial"/>
                <a:ea typeface="Arial"/>
                <a:cs typeface="Arial"/>
                <a:sym typeface="Arial"/>
              </a:rPr>
              <a:t>nasabah</a:t>
            </a:r>
            <a:r>
              <a:rPr lang="en-US" sz="2500" dirty="0" smtClean="0">
                <a:latin typeface="Arial"/>
                <a:ea typeface="Arial"/>
                <a:cs typeface="Arial"/>
                <a:sym typeface="Arial"/>
              </a:rPr>
              <a:t>.</a:t>
            </a:r>
            <a:endParaRPr sz="2500" dirty="0">
              <a:latin typeface="Arial"/>
              <a:ea typeface="Arial"/>
              <a:cs typeface="Arial"/>
              <a:sym typeface="Arial"/>
            </a:endParaRPr>
          </a:p>
          <a:p>
            <a:pPr marL="457200" lvl="0" indent="-387350" algn="just" rtl="0">
              <a:lnSpc>
                <a:spcPct val="115000"/>
              </a:lnSpc>
              <a:spcBef>
                <a:spcPts val="0"/>
              </a:spcBef>
              <a:spcAft>
                <a:spcPts val="0"/>
              </a:spcAft>
              <a:buSzPts val="2500"/>
              <a:buFont typeface="Wingdings" panose="05000000000000000000" pitchFamily="2" charset="2"/>
              <a:buChar char="Ø"/>
            </a:pPr>
            <a:r>
              <a:rPr lang="id-ID" sz="2500" dirty="0" smtClean="0">
                <a:latin typeface="Arial"/>
                <a:ea typeface="Arial"/>
                <a:cs typeface="Arial"/>
                <a:sym typeface="Arial"/>
              </a:rPr>
              <a:t>Membuat penawaran yang baik bagi nasabah yang ingin melakukan deposito, seperti mendapatkan bunga yang tinggi dibandingkan simpanan lainya, resiko yang rendah dalam berinvestasi.</a:t>
            </a:r>
            <a:endParaRPr sz="2500" dirty="0">
              <a:latin typeface="Arial"/>
              <a:ea typeface="Arial"/>
              <a:cs typeface="Arial"/>
              <a:sym typeface="Arial"/>
            </a:endParaRPr>
          </a:p>
          <a:p>
            <a:pPr marL="457200" lvl="0" indent="-387350" algn="l" rtl="0">
              <a:lnSpc>
                <a:spcPct val="115000"/>
              </a:lnSpc>
              <a:spcBef>
                <a:spcPts val="0"/>
              </a:spcBef>
              <a:spcAft>
                <a:spcPts val="0"/>
              </a:spcAft>
              <a:buSzPts val="2500"/>
              <a:buFont typeface="Wingdings" panose="05000000000000000000" pitchFamily="2" charset="2"/>
              <a:buChar char="Ø"/>
            </a:pPr>
            <a:r>
              <a:rPr lang="en-US" sz="2500" dirty="0" err="1">
                <a:latin typeface="Arial"/>
                <a:ea typeface="Arial"/>
                <a:cs typeface="Arial"/>
                <a:sym typeface="Arial"/>
              </a:rPr>
              <a:t>Fokuskan</a:t>
            </a:r>
            <a:r>
              <a:rPr lang="en-US" sz="2500" dirty="0">
                <a:latin typeface="Arial"/>
                <a:ea typeface="Arial"/>
                <a:cs typeface="Arial"/>
                <a:sym typeface="Arial"/>
              </a:rPr>
              <a:t> </a:t>
            </a:r>
            <a:r>
              <a:rPr lang="en-US" sz="2500" dirty="0" err="1">
                <a:latin typeface="Arial"/>
                <a:ea typeface="Arial"/>
                <a:cs typeface="Arial"/>
                <a:sym typeface="Arial"/>
              </a:rPr>
              <a:t>kampanye</a:t>
            </a:r>
            <a:r>
              <a:rPr lang="en-US" sz="2500" dirty="0">
                <a:latin typeface="Arial"/>
                <a:ea typeface="Arial"/>
                <a:cs typeface="Arial"/>
                <a:sym typeface="Arial"/>
              </a:rPr>
              <a:t> </a:t>
            </a:r>
            <a:r>
              <a:rPr lang="en-US" sz="2500" dirty="0" err="1">
                <a:latin typeface="Arial"/>
                <a:ea typeface="Arial"/>
                <a:cs typeface="Arial"/>
                <a:sym typeface="Arial"/>
              </a:rPr>
              <a:t>pada</a:t>
            </a:r>
            <a:r>
              <a:rPr lang="en-US" sz="2500" dirty="0">
                <a:latin typeface="Arial"/>
                <a:ea typeface="Arial"/>
                <a:cs typeface="Arial"/>
                <a:sym typeface="Arial"/>
              </a:rPr>
              <a:t> </a:t>
            </a:r>
            <a:r>
              <a:rPr lang="en-US" sz="2500" dirty="0" err="1">
                <a:latin typeface="Arial"/>
                <a:ea typeface="Arial"/>
                <a:cs typeface="Arial"/>
                <a:sym typeface="Arial"/>
              </a:rPr>
              <a:t>nasabah</a:t>
            </a:r>
            <a:r>
              <a:rPr lang="en-US" sz="2500" dirty="0">
                <a:latin typeface="Arial"/>
                <a:ea typeface="Arial"/>
                <a:cs typeface="Arial"/>
                <a:sym typeface="Arial"/>
              </a:rPr>
              <a:t> yang </a:t>
            </a:r>
            <a:r>
              <a:rPr lang="en-US" sz="2500" dirty="0" err="1">
                <a:latin typeface="Arial"/>
                <a:ea typeface="Arial"/>
                <a:cs typeface="Arial"/>
                <a:sym typeface="Arial"/>
              </a:rPr>
              <a:t>memiliki</a:t>
            </a:r>
            <a:r>
              <a:rPr lang="en-US" sz="2500" dirty="0">
                <a:latin typeface="Arial"/>
                <a:ea typeface="Arial"/>
                <a:cs typeface="Arial"/>
                <a:sym typeface="Arial"/>
              </a:rPr>
              <a:t> </a:t>
            </a:r>
            <a:r>
              <a:rPr lang="en-US" sz="2500" dirty="0" err="1">
                <a:latin typeface="Arial"/>
                <a:ea typeface="Arial"/>
                <a:cs typeface="Arial"/>
                <a:sym typeface="Arial"/>
              </a:rPr>
              <a:t>sedikit</a:t>
            </a:r>
            <a:r>
              <a:rPr lang="en-US" sz="2500" dirty="0">
                <a:latin typeface="Arial"/>
                <a:ea typeface="Arial"/>
                <a:cs typeface="Arial"/>
                <a:sym typeface="Arial"/>
              </a:rPr>
              <a:t> </a:t>
            </a:r>
            <a:r>
              <a:rPr lang="en-US" sz="2500" dirty="0" err="1">
                <a:latin typeface="Arial"/>
                <a:ea typeface="Arial"/>
                <a:cs typeface="Arial"/>
                <a:sym typeface="Arial"/>
              </a:rPr>
              <a:t>atau</a:t>
            </a:r>
            <a:r>
              <a:rPr lang="en-US" sz="2500" dirty="0">
                <a:latin typeface="Arial"/>
                <a:ea typeface="Arial"/>
                <a:cs typeface="Arial"/>
                <a:sym typeface="Arial"/>
              </a:rPr>
              <a:t> </a:t>
            </a:r>
            <a:r>
              <a:rPr lang="en-US" sz="2500" dirty="0" err="1">
                <a:latin typeface="Arial"/>
                <a:ea typeface="Arial"/>
                <a:cs typeface="Arial"/>
                <a:sym typeface="Arial"/>
              </a:rPr>
              <a:t>tidak</a:t>
            </a:r>
            <a:r>
              <a:rPr lang="en-US" sz="2500" dirty="0">
                <a:latin typeface="Arial"/>
                <a:ea typeface="Arial"/>
                <a:cs typeface="Arial"/>
                <a:sym typeface="Arial"/>
              </a:rPr>
              <a:t> </a:t>
            </a:r>
            <a:r>
              <a:rPr lang="en-US" sz="2500" dirty="0" err="1">
                <a:latin typeface="Arial"/>
                <a:ea typeface="Arial"/>
                <a:cs typeface="Arial"/>
                <a:sym typeface="Arial"/>
              </a:rPr>
              <a:t>memiliki</a:t>
            </a:r>
            <a:r>
              <a:rPr lang="en-US" sz="2500" dirty="0">
                <a:latin typeface="Arial"/>
                <a:ea typeface="Arial"/>
                <a:cs typeface="Arial"/>
                <a:sym typeface="Arial"/>
              </a:rPr>
              <a:t> </a:t>
            </a:r>
            <a:r>
              <a:rPr lang="en-US" sz="2500" dirty="0" err="1">
                <a:latin typeface="Arial"/>
                <a:ea typeface="Arial"/>
                <a:cs typeface="Arial"/>
                <a:sym typeface="Arial"/>
              </a:rPr>
              <a:t>pinjaman</a:t>
            </a:r>
            <a:r>
              <a:rPr lang="en-US" sz="2500" dirty="0">
                <a:latin typeface="Arial"/>
                <a:ea typeface="Arial"/>
                <a:cs typeface="Arial"/>
                <a:sym typeface="Arial"/>
              </a:rPr>
              <a:t> </a:t>
            </a:r>
            <a:r>
              <a:rPr lang="en-US" sz="2500" dirty="0" err="1" smtClean="0">
                <a:latin typeface="Arial"/>
                <a:ea typeface="Arial"/>
                <a:cs typeface="Arial"/>
                <a:sym typeface="Arial"/>
              </a:rPr>
              <a:t>rumah</a:t>
            </a:r>
            <a:r>
              <a:rPr lang="en-US" sz="2500" dirty="0" smtClean="0">
                <a:latin typeface="Arial"/>
                <a:ea typeface="Arial"/>
                <a:cs typeface="Arial"/>
                <a:sym typeface="Arial"/>
              </a:rPr>
              <a:t>. </a:t>
            </a:r>
            <a:r>
              <a:rPr lang="en-US" sz="2500" dirty="0" err="1">
                <a:latin typeface="Arial"/>
                <a:ea typeface="Arial"/>
                <a:cs typeface="Arial"/>
                <a:sym typeface="Arial"/>
              </a:rPr>
              <a:t>Nasabah</a:t>
            </a:r>
            <a:r>
              <a:rPr lang="en-US" sz="2500" dirty="0">
                <a:latin typeface="Arial"/>
                <a:ea typeface="Arial"/>
                <a:cs typeface="Arial"/>
                <a:sym typeface="Arial"/>
              </a:rPr>
              <a:t> </a:t>
            </a:r>
            <a:r>
              <a:rPr lang="en-US" sz="2500" dirty="0" err="1">
                <a:latin typeface="Arial"/>
                <a:ea typeface="Arial"/>
                <a:cs typeface="Arial"/>
                <a:sym typeface="Arial"/>
              </a:rPr>
              <a:t>ini</a:t>
            </a:r>
            <a:r>
              <a:rPr lang="en-US" sz="2500" dirty="0">
                <a:latin typeface="Arial"/>
                <a:ea typeface="Arial"/>
                <a:cs typeface="Arial"/>
                <a:sym typeface="Arial"/>
              </a:rPr>
              <a:t> </a:t>
            </a:r>
            <a:r>
              <a:rPr lang="en-US" sz="2500" dirty="0" err="1">
                <a:latin typeface="Arial"/>
                <a:ea typeface="Arial"/>
                <a:cs typeface="Arial"/>
                <a:sym typeface="Arial"/>
              </a:rPr>
              <a:t>mungkin</a:t>
            </a:r>
            <a:r>
              <a:rPr lang="en-US" sz="2500" dirty="0">
                <a:latin typeface="Arial"/>
                <a:ea typeface="Arial"/>
                <a:cs typeface="Arial"/>
                <a:sym typeface="Arial"/>
              </a:rPr>
              <a:t> </a:t>
            </a:r>
            <a:r>
              <a:rPr lang="en-US" sz="2500" dirty="0" err="1">
                <a:latin typeface="Arial"/>
                <a:ea typeface="Arial"/>
                <a:cs typeface="Arial"/>
                <a:sym typeface="Arial"/>
              </a:rPr>
              <a:t>memiliki</a:t>
            </a:r>
            <a:r>
              <a:rPr lang="en-US" sz="2500" dirty="0">
                <a:latin typeface="Arial"/>
                <a:ea typeface="Arial"/>
                <a:cs typeface="Arial"/>
                <a:sym typeface="Arial"/>
              </a:rPr>
              <a:t> </a:t>
            </a:r>
            <a:r>
              <a:rPr lang="en-US" sz="2500" dirty="0" err="1">
                <a:latin typeface="Arial"/>
                <a:ea typeface="Arial"/>
                <a:cs typeface="Arial"/>
                <a:sym typeface="Arial"/>
              </a:rPr>
              <a:t>ketersediaan</a:t>
            </a:r>
            <a:r>
              <a:rPr lang="en-US" sz="2500" dirty="0">
                <a:latin typeface="Arial"/>
                <a:ea typeface="Arial"/>
                <a:cs typeface="Arial"/>
                <a:sym typeface="Arial"/>
              </a:rPr>
              <a:t> </a:t>
            </a:r>
            <a:r>
              <a:rPr lang="en-US" sz="2500" dirty="0" err="1">
                <a:latin typeface="Arial"/>
                <a:ea typeface="Arial"/>
                <a:cs typeface="Arial"/>
                <a:sym typeface="Arial"/>
              </a:rPr>
              <a:t>dana</a:t>
            </a:r>
            <a:r>
              <a:rPr lang="en-US" sz="2500" dirty="0">
                <a:latin typeface="Arial"/>
                <a:ea typeface="Arial"/>
                <a:cs typeface="Arial"/>
                <a:sym typeface="Arial"/>
              </a:rPr>
              <a:t> yang </a:t>
            </a:r>
            <a:r>
              <a:rPr lang="en-US" sz="2500" dirty="0" err="1">
                <a:latin typeface="Arial"/>
                <a:ea typeface="Arial"/>
                <a:cs typeface="Arial"/>
                <a:sym typeface="Arial"/>
              </a:rPr>
              <a:t>lebih</a:t>
            </a:r>
            <a:r>
              <a:rPr lang="en-US" sz="2500" dirty="0">
                <a:latin typeface="Arial"/>
                <a:ea typeface="Arial"/>
                <a:cs typeface="Arial"/>
                <a:sym typeface="Arial"/>
              </a:rPr>
              <a:t> </a:t>
            </a:r>
            <a:r>
              <a:rPr lang="en-US" sz="2500" dirty="0" err="1">
                <a:latin typeface="Arial"/>
                <a:ea typeface="Arial"/>
                <a:cs typeface="Arial"/>
                <a:sym typeface="Arial"/>
              </a:rPr>
              <a:t>besar</a:t>
            </a:r>
            <a:r>
              <a:rPr lang="en-US" sz="2500" dirty="0">
                <a:latin typeface="Arial"/>
                <a:ea typeface="Arial"/>
                <a:cs typeface="Arial"/>
                <a:sym typeface="Arial"/>
              </a:rPr>
              <a:t> </a:t>
            </a:r>
            <a:r>
              <a:rPr lang="en-US" sz="2500" dirty="0" err="1">
                <a:latin typeface="Arial"/>
                <a:ea typeface="Arial"/>
                <a:cs typeface="Arial"/>
                <a:sym typeface="Arial"/>
              </a:rPr>
              <a:t>untuk</a:t>
            </a:r>
            <a:r>
              <a:rPr lang="en-US" sz="2500" dirty="0">
                <a:latin typeface="Arial"/>
                <a:ea typeface="Arial"/>
                <a:cs typeface="Arial"/>
                <a:sym typeface="Arial"/>
              </a:rPr>
              <a:t> </a:t>
            </a:r>
            <a:r>
              <a:rPr lang="en-US" sz="2500" dirty="0" err="1">
                <a:latin typeface="Arial"/>
                <a:ea typeface="Arial"/>
                <a:cs typeface="Arial"/>
                <a:sym typeface="Arial"/>
              </a:rPr>
              <a:t>diinvestasikan</a:t>
            </a:r>
            <a:r>
              <a:rPr lang="en-US" sz="2500" dirty="0">
                <a:latin typeface="Arial"/>
                <a:ea typeface="Arial"/>
                <a:cs typeface="Arial"/>
                <a:sym typeface="Arial"/>
              </a:rPr>
              <a:t> </a:t>
            </a:r>
            <a:r>
              <a:rPr lang="en-US" sz="2500" dirty="0" err="1">
                <a:latin typeface="Arial"/>
                <a:ea typeface="Arial"/>
                <a:cs typeface="Arial"/>
                <a:sym typeface="Arial"/>
              </a:rPr>
              <a:t>dalam</a:t>
            </a:r>
            <a:r>
              <a:rPr lang="en-US" sz="2500" dirty="0">
                <a:latin typeface="Arial"/>
                <a:ea typeface="Arial"/>
                <a:cs typeface="Arial"/>
                <a:sym typeface="Arial"/>
              </a:rPr>
              <a:t> </a:t>
            </a:r>
            <a:r>
              <a:rPr lang="en-US" sz="2500" dirty="0" err="1">
                <a:latin typeface="Arial"/>
                <a:ea typeface="Arial"/>
                <a:cs typeface="Arial"/>
                <a:sym typeface="Arial"/>
              </a:rPr>
              <a:t>deposito</a:t>
            </a:r>
            <a:r>
              <a:rPr lang="en-US" sz="2500" dirty="0" smtClean="0">
                <a:latin typeface="Arial"/>
                <a:ea typeface="Arial"/>
                <a:cs typeface="Arial"/>
                <a:sym typeface="Arial"/>
              </a:rPr>
              <a:t>.</a:t>
            </a:r>
            <a:endParaRPr lang="id-ID" sz="2500" dirty="0" smtClean="0">
              <a:latin typeface="Arial"/>
              <a:ea typeface="Arial"/>
              <a:cs typeface="Arial"/>
              <a:sym typeface="Arial"/>
            </a:endParaRPr>
          </a:p>
          <a:p>
            <a:pPr marL="457200" lvl="0" indent="-387350" algn="l" rtl="0">
              <a:lnSpc>
                <a:spcPct val="115000"/>
              </a:lnSpc>
              <a:spcBef>
                <a:spcPts val="0"/>
              </a:spcBef>
              <a:spcAft>
                <a:spcPts val="0"/>
              </a:spcAft>
              <a:buSzPts val="2500"/>
              <a:buFont typeface="Wingdings" panose="05000000000000000000" pitchFamily="2" charset="2"/>
              <a:buChar char="Ø"/>
            </a:pPr>
            <a:r>
              <a:rPr lang="id-ID" sz="2500" dirty="0" smtClean="0">
                <a:latin typeface="Arial"/>
                <a:ea typeface="Arial"/>
                <a:cs typeface="Arial"/>
                <a:sym typeface="Arial"/>
              </a:rPr>
              <a:t>Mengadakan webinar atau seminar mengenai menejemen keuangan bagi nasabah yang bekerja sebagai teknik atau pun entrepreneur.</a:t>
            </a:r>
            <a:endParaRPr sz="2500" dirty="0">
              <a:latin typeface="Arial"/>
              <a:ea typeface="Arial"/>
              <a:cs typeface="Arial"/>
              <a:sym typeface="Arial"/>
            </a:endParaRPr>
          </a:p>
          <a:p>
            <a:pPr marL="0" lvl="0" indent="0" algn="l" rtl="0">
              <a:spcBef>
                <a:spcPts val="640"/>
              </a:spcBef>
              <a:spcAft>
                <a:spcPts val="0"/>
              </a:spcAft>
              <a:buNone/>
            </a:pPr>
            <a:endParaRPr sz="3400" dirty="0">
              <a:latin typeface="Arial"/>
              <a:ea typeface="Arial"/>
              <a:cs typeface="Arial"/>
              <a:sym typeface="Arial"/>
            </a:endParaRPr>
          </a:p>
        </p:txBody>
      </p:sp>
      <p:sp>
        <p:nvSpPr>
          <p:cNvPr id="725" name="Google Shape;725;p43"/>
          <p:cNvSpPr/>
          <p:nvPr/>
        </p:nvSpPr>
        <p:spPr>
          <a:xfrm flipH="1">
            <a:off x="13303489" y="3727325"/>
            <a:ext cx="3239723" cy="2832341"/>
          </a:xfrm>
          <a:custGeom>
            <a:avLst/>
            <a:gdLst/>
            <a:ahLst/>
            <a:cxnLst/>
            <a:rect l="l" t="t" r="r" b="b"/>
            <a:pathLst>
              <a:path w="2301757" h="1651511" extrusionOk="0">
                <a:moveTo>
                  <a:pt x="0" y="0"/>
                </a:moveTo>
                <a:lnTo>
                  <a:pt x="2301757" y="0"/>
                </a:lnTo>
                <a:lnTo>
                  <a:pt x="2301757" y="1651511"/>
                </a:lnTo>
                <a:lnTo>
                  <a:pt x="0" y="1651511"/>
                </a:lnTo>
                <a:lnTo>
                  <a:pt x="0" y="0"/>
                </a:lnTo>
                <a:close/>
              </a:path>
            </a:pathLst>
          </a:custGeom>
          <a:blipFill rotWithShape="1">
            <a:blip r:embed="rId4">
              <a:alphaModFix/>
            </a:blip>
            <a:stretch>
              <a:fillRect/>
            </a:stretch>
          </a:blipFill>
          <a:ln>
            <a:noFill/>
          </a:ln>
        </p:spPr>
      </p:sp>
      <p:pic>
        <p:nvPicPr>
          <p:cNvPr id="726" name="Google Shape;726;p43"/>
          <p:cNvPicPr preferRelativeResize="0"/>
          <p:nvPr/>
        </p:nvPicPr>
        <p:blipFill>
          <a:blip r:embed="rId5">
            <a:alphaModFix/>
          </a:blip>
          <a:stretch>
            <a:fillRect/>
          </a:stretch>
        </p:blipFill>
        <p:spPr>
          <a:xfrm>
            <a:off x="13554775" y="3723883"/>
            <a:ext cx="2988425" cy="3878915"/>
          </a:xfrm>
          <a:prstGeom prst="rect">
            <a:avLst/>
          </a:prstGeom>
          <a:noFill/>
          <a:ln>
            <a:noFill/>
          </a:ln>
          <a:effectLst>
            <a:outerShdw blurRad="200025" dist="19050" dir="5400000" algn="bl" rotWithShape="0">
              <a:srgbClr val="000000">
                <a:alpha val="50000"/>
              </a:srgbClr>
            </a:outerShdw>
          </a:effectLst>
        </p:spPr>
      </p:pic>
      <p:grpSp>
        <p:nvGrpSpPr>
          <p:cNvPr id="727" name="Google Shape;727;p43"/>
          <p:cNvGrpSpPr/>
          <p:nvPr/>
        </p:nvGrpSpPr>
        <p:grpSpPr>
          <a:xfrm>
            <a:off x="492604" y="318426"/>
            <a:ext cx="1756504" cy="676457"/>
            <a:chOff x="0" y="0"/>
            <a:chExt cx="2342005" cy="901943"/>
          </a:xfrm>
        </p:grpSpPr>
        <p:sp>
          <p:nvSpPr>
            <p:cNvPr id="728" name="Google Shape;728;p43"/>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6">
                <a:alphaModFix/>
              </a:blip>
              <a:stretch>
                <a:fillRect l="-94976" t="-63005" r="-79086" b="-110195"/>
              </a:stretch>
            </a:blipFill>
            <a:ln>
              <a:noFill/>
            </a:ln>
          </p:spPr>
        </p:sp>
        <p:sp>
          <p:nvSpPr>
            <p:cNvPr id="729" name="Google Shape;729;p43"/>
            <p:cNvSpPr/>
            <p:nvPr/>
          </p:nvSpPr>
          <p:spPr>
            <a:xfrm>
              <a:off x="660841" y="297238"/>
              <a:ext cx="1681164" cy="307468"/>
            </a:xfrm>
            <a:custGeom>
              <a:avLst/>
              <a:gdLst/>
              <a:ahLst/>
              <a:cxnLst/>
              <a:rect l="l" t="t" r="r" b="b"/>
              <a:pathLst>
                <a:path w="1681164" h="307468" extrusionOk="0">
                  <a:moveTo>
                    <a:pt x="0" y="0"/>
                  </a:moveTo>
                  <a:lnTo>
                    <a:pt x="1681164" y="0"/>
                  </a:lnTo>
                  <a:lnTo>
                    <a:pt x="1681164" y="307467"/>
                  </a:lnTo>
                  <a:lnTo>
                    <a:pt x="0" y="307467"/>
                  </a:lnTo>
                  <a:lnTo>
                    <a:pt x="0" y="0"/>
                  </a:lnTo>
                  <a:close/>
                </a:path>
              </a:pathLst>
            </a:custGeom>
            <a:blipFill rotWithShape="1">
              <a:blip r:embed="rId6">
                <a:alphaModFix/>
              </a:blip>
              <a:stretch>
                <a:fillRect l="-25537" t="-483676" r="-21038" b="-217669"/>
              </a:stretch>
            </a:blipFill>
            <a:ln>
              <a:noFill/>
            </a:ln>
          </p:spPr>
        </p:sp>
      </p:grpSp>
      <p:sp>
        <p:nvSpPr>
          <p:cNvPr id="730" name="Google Shape;730;p43"/>
          <p:cNvSpPr txBox="1"/>
          <p:nvPr/>
        </p:nvSpPr>
        <p:spPr>
          <a:xfrm>
            <a:off x="252462" y="9773183"/>
            <a:ext cx="1942500" cy="33840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1D252D"/>
                </a:solidFill>
                <a:latin typeface="Arial"/>
                <a:ea typeface="Arial"/>
                <a:cs typeface="Arial"/>
                <a:sym typeface="Arial"/>
              </a:rPr>
              <a:t>Final Project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BED"/>
        </a:solidFill>
        <a:effectLst/>
      </p:bgPr>
    </p:bg>
    <p:spTree>
      <p:nvGrpSpPr>
        <p:cNvPr id="1" name="Shape 734"/>
        <p:cNvGrpSpPr/>
        <p:nvPr/>
      </p:nvGrpSpPr>
      <p:grpSpPr>
        <a:xfrm>
          <a:off x="0" y="0"/>
          <a:ext cx="0" cy="0"/>
          <a:chOff x="0" y="0"/>
          <a:chExt cx="0" cy="0"/>
        </a:xfrm>
      </p:grpSpPr>
      <p:sp>
        <p:nvSpPr>
          <p:cNvPr id="735" name="Google Shape;735;p44"/>
          <p:cNvSpPr/>
          <p:nvPr/>
        </p:nvSpPr>
        <p:spPr>
          <a:xfrm>
            <a:off x="8051656" y="2104782"/>
            <a:ext cx="2030700" cy="612300"/>
          </a:xfrm>
          <a:prstGeom prst="rightArrow">
            <a:avLst>
              <a:gd name="adj1" fmla="val 50000"/>
              <a:gd name="adj2" fmla="val 50000"/>
            </a:avLst>
          </a:prstGeom>
          <a:solidFill>
            <a:srgbClr val="FFAF00"/>
          </a:solidFill>
          <a:ln w="9525" cap="flat" cmpd="sng">
            <a:solidFill>
              <a:srgbClr val="FFA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36" name="Google Shape;736;p44"/>
          <p:cNvSpPr/>
          <p:nvPr/>
        </p:nvSpPr>
        <p:spPr>
          <a:xfrm>
            <a:off x="8051656" y="3824909"/>
            <a:ext cx="2030700" cy="612300"/>
          </a:xfrm>
          <a:prstGeom prst="rightArrow">
            <a:avLst>
              <a:gd name="adj1" fmla="val 50000"/>
              <a:gd name="adj2" fmla="val 50000"/>
            </a:avLst>
          </a:prstGeom>
          <a:solidFill>
            <a:srgbClr val="FFAF00"/>
          </a:solidFill>
          <a:ln w="9525" cap="flat" cmpd="sng">
            <a:solidFill>
              <a:srgbClr val="FFA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37" name="Google Shape;737;p44"/>
          <p:cNvSpPr/>
          <p:nvPr/>
        </p:nvSpPr>
        <p:spPr>
          <a:xfrm>
            <a:off x="8051656" y="5580083"/>
            <a:ext cx="2030700" cy="612300"/>
          </a:xfrm>
          <a:prstGeom prst="rightArrow">
            <a:avLst>
              <a:gd name="adj1" fmla="val 50000"/>
              <a:gd name="adj2" fmla="val 50000"/>
            </a:avLst>
          </a:prstGeom>
          <a:solidFill>
            <a:srgbClr val="FFAF00"/>
          </a:solidFill>
          <a:ln w="9525" cap="flat" cmpd="sng">
            <a:solidFill>
              <a:srgbClr val="FFA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38" name="Google Shape;738;p44"/>
          <p:cNvSpPr/>
          <p:nvPr/>
        </p:nvSpPr>
        <p:spPr>
          <a:xfrm>
            <a:off x="8051656" y="7280295"/>
            <a:ext cx="2030700" cy="612300"/>
          </a:xfrm>
          <a:prstGeom prst="rightArrow">
            <a:avLst>
              <a:gd name="adj1" fmla="val 50000"/>
              <a:gd name="adj2" fmla="val 50000"/>
            </a:avLst>
          </a:prstGeom>
          <a:solidFill>
            <a:srgbClr val="FFAF00"/>
          </a:solidFill>
          <a:ln w="9525" cap="flat" cmpd="sng">
            <a:solidFill>
              <a:srgbClr val="FFA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39" name="Google Shape;739;p44"/>
          <p:cNvSpPr/>
          <p:nvPr/>
        </p:nvSpPr>
        <p:spPr>
          <a:xfrm>
            <a:off x="8051656" y="8982732"/>
            <a:ext cx="2030700" cy="612300"/>
          </a:xfrm>
          <a:prstGeom prst="rightArrow">
            <a:avLst>
              <a:gd name="adj1" fmla="val 50000"/>
              <a:gd name="adj2" fmla="val 50000"/>
            </a:avLst>
          </a:prstGeom>
          <a:solidFill>
            <a:srgbClr val="FFAF00"/>
          </a:solidFill>
          <a:ln w="9525" cap="flat" cmpd="sng">
            <a:solidFill>
              <a:srgbClr val="FFA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40" name="Google Shape;740;p44"/>
          <p:cNvSpPr/>
          <p:nvPr/>
        </p:nvSpPr>
        <p:spPr>
          <a:xfrm>
            <a:off x="1578963" y="8260447"/>
            <a:ext cx="7369800" cy="141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41" name="Google Shape;741;p44"/>
          <p:cNvSpPr/>
          <p:nvPr/>
        </p:nvSpPr>
        <p:spPr>
          <a:xfrm>
            <a:off x="1578963" y="6558010"/>
            <a:ext cx="7369800" cy="141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42" name="Google Shape;742;p44"/>
          <p:cNvSpPr/>
          <p:nvPr/>
        </p:nvSpPr>
        <p:spPr>
          <a:xfrm>
            <a:off x="1451252" y="4827543"/>
            <a:ext cx="7497300" cy="141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43" name="Google Shape;743;p44"/>
          <p:cNvSpPr/>
          <p:nvPr/>
        </p:nvSpPr>
        <p:spPr>
          <a:xfrm>
            <a:off x="1451252" y="3143120"/>
            <a:ext cx="7497300" cy="141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44" name="Google Shape;744;p44"/>
          <p:cNvSpPr txBox="1">
            <a:spLocks noGrp="1"/>
          </p:cNvSpPr>
          <p:nvPr>
            <p:ph type="title" idx="4294967295"/>
          </p:nvPr>
        </p:nvSpPr>
        <p:spPr>
          <a:xfrm>
            <a:off x="3812428" y="233150"/>
            <a:ext cx="7966200" cy="1059900"/>
          </a:xfrm>
          <a:prstGeom prst="rect">
            <a:avLst/>
          </a:prstGeom>
        </p:spPr>
        <p:txBody>
          <a:bodyPr spcFirstLastPara="1" wrap="square" lIns="91425" tIns="45700" rIns="91425" bIns="45700" anchor="ctr" anchorCtr="0">
            <a:normAutofit fontScale="90000"/>
          </a:bodyPr>
          <a:lstStyle/>
          <a:p>
            <a:pPr marL="0" lvl="0" indent="0" algn="r" rtl="0">
              <a:spcBef>
                <a:spcPts val="0"/>
              </a:spcBef>
              <a:spcAft>
                <a:spcPts val="0"/>
              </a:spcAft>
              <a:buNone/>
            </a:pPr>
            <a:r>
              <a:rPr lang="en-US" sz="5011">
                <a:solidFill>
                  <a:srgbClr val="3C7F72"/>
                </a:solidFill>
                <a:latin typeface="Ultra"/>
                <a:ea typeface="Ultra"/>
                <a:cs typeface="Ultra"/>
                <a:sym typeface="Ultra"/>
              </a:rPr>
              <a:t>Rekomendasi</a:t>
            </a:r>
            <a:r>
              <a:rPr lang="en-US" sz="5011">
                <a:solidFill>
                  <a:srgbClr val="992800"/>
                </a:solidFill>
                <a:latin typeface="Ultra"/>
                <a:ea typeface="Ultra"/>
                <a:cs typeface="Ultra"/>
                <a:sym typeface="Ultra"/>
              </a:rPr>
              <a:t> Bisnis</a:t>
            </a:r>
            <a:endParaRPr sz="5011">
              <a:solidFill>
                <a:srgbClr val="992800"/>
              </a:solidFill>
              <a:latin typeface="Ultra"/>
              <a:ea typeface="Ultra"/>
              <a:cs typeface="Ultra"/>
              <a:sym typeface="Ultra"/>
            </a:endParaRPr>
          </a:p>
        </p:txBody>
      </p:sp>
      <p:grpSp>
        <p:nvGrpSpPr>
          <p:cNvPr id="745" name="Google Shape;745;p44"/>
          <p:cNvGrpSpPr/>
          <p:nvPr/>
        </p:nvGrpSpPr>
        <p:grpSpPr>
          <a:xfrm>
            <a:off x="873600" y="674264"/>
            <a:ext cx="1663526" cy="627301"/>
            <a:chOff x="0" y="0"/>
            <a:chExt cx="2342005" cy="901943"/>
          </a:xfrm>
        </p:grpSpPr>
        <p:sp>
          <p:nvSpPr>
            <p:cNvPr id="746" name="Google Shape;746;p44"/>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3">
                <a:alphaModFix/>
              </a:blip>
              <a:stretch>
                <a:fillRect l="-94976" t="-63005" r="-79086" b="-110195"/>
              </a:stretch>
            </a:blipFill>
            <a:ln>
              <a:noFill/>
            </a:ln>
          </p:spPr>
        </p:sp>
        <p:sp>
          <p:nvSpPr>
            <p:cNvPr id="747" name="Google Shape;747;p44"/>
            <p:cNvSpPr/>
            <p:nvPr/>
          </p:nvSpPr>
          <p:spPr>
            <a:xfrm>
              <a:off x="660841" y="297238"/>
              <a:ext cx="1681164" cy="307468"/>
            </a:xfrm>
            <a:custGeom>
              <a:avLst/>
              <a:gdLst/>
              <a:ahLst/>
              <a:cxnLst/>
              <a:rect l="l" t="t" r="r" b="b"/>
              <a:pathLst>
                <a:path w="1681164" h="307468" extrusionOk="0">
                  <a:moveTo>
                    <a:pt x="0" y="0"/>
                  </a:moveTo>
                  <a:lnTo>
                    <a:pt x="1681164" y="0"/>
                  </a:lnTo>
                  <a:lnTo>
                    <a:pt x="1681164" y="307467"/>
                  </a:lnTo>
                  <a:lnTo>
                    <a:pt x="0" y="307467"/>
                  </a:lnTo>
                  <a:lnTo>
                    <a:pt x="0" y="0"/>
                  </a:lnTo>
                  <a:close/>
                </a:path>
              </a:pathLst>
            </a:custGeom>
            <a:blipFill rotWithShape="1">
              <a:blip r:embed="rId3">
                <a:alphaModFix/>
              </a:blip>
              <a:stretch>
                <a:fillRect l="-25537" t="-483676" r="-21038" b="-217669"/>
              </a:stretch>
            </a:blipFill>
            <a:ln>
              <a:noFill/>
            </a:ln>
          </p:spPr>
        </p:sp>
      </p:grpSp>
      <p:sp>
        <p:nvSpPr>
          <p:cNvPr id="748" name="Google Shape;748;p44"/>
          <p:cNvSpPr/>
          <p:nvPr/>
        </p:nvSpPr>
        <p:spPr>
          <a:xfrm>
            <a:off x="1451252" y="1441796"/>
            <a:ext cx="7497300" cy="141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49" name="Google Shape;749;p44"/>
          <p:cNvSpPr/>
          <p:nvPr/>
        </p:nvSpPr>
        <p:spPr>
          <a:xfrm>
            <a:off x="1090425" y="1301505"/>
            <a:ext cx="5191800" cy="745800"/>
          </a:xfrm>
          <a:prstGeom prst="roundRect">
            <a:avLst>
              <a:gd name="adj" fmla="val 16667"/>
            </a:avLst>
          </a:prstGeom>
          <a:solidFill>
            <a:srgbClr val="3C7F7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360"/>
              </a:spcBef>
              <a:spcAft>
                <a:spcPts val="0"/>
              </a:spcAft>
              <a:buNone/>
            </a:pPr>
            <a:r>
              <a:rPr lang="en-US" sz="2400" b="1">
                <a:solidFill>
                  <a:schemeClr val="lt1"/>
                </a:solidFill>
              </a:rPr>
              <a:t> last_contact_duration</a:t>
            </a:r>
            <a:endParaRPr sz="800">
              <a:solidFill>
                <a:schemeClr val="lt1"/>
              </a:solidFill>
              <a:latin typeface="Calibri"/>
              <a:ea typeface="Calibri"/>
              <a:cs typeface="Calibri"/>
              <a:sym typeface="Calibri"/>
            </a:endParaRPr>
          </a:p>
        </p:txBody>
      </p:sp>
      <p:sp>
        <p:nvSpPr>
          <p:cNvPr id="750" name="Google Shape;750;p44"/>
          <p:cNvSpPr/>
          <p:nvPr/>
        </p:nvSpPr>
        <p:spPr>
          <a:xfrm>
            <a:off x="1090425" y="3001461"/>
            <a:ext cx="5191800" cy="745800"/>
          </a:xfrm>
          <a:prstGeom prst="roundRect">
            <a:avLst>
              <a:gd name="adj" fmla="val 16667"/>
            </a:avLst>
          </a:prstGeom>
          <a:solidFill>
            <a:srgbClr val="3C7F7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360"/>
              </a:spcBef>
              <a:spcAft>
                <a:spcPts val="0"/>
              </a:spcAft>
              <a:buNone/>
            </a:pPr>
            <a:r>
              <a:rPr lang="en-US" sz="2400" b="1" dirty="0">
                <a:solidFill>
                  <a:schemeClr val="lt1"/>
                </a:solidFill>
              </a:rPr>
              <a:t> </a:t>
            </a:r>
            <a:r>
              <a:rPr lang="id-ID" sz="2400" b="1" dirty="0" smtClean="0">
                <a:solidFill>
                  <a:schemeClr val="lt1"/>
                </a:solidFill>
              </a:rPr>
              <a:t>age</a:t>
            </a:r>
            <a:endParaRPr sz="2400" dirty="0">
              <a:solidFill>
                <a:schemeClr val="lt1"/>
              </a:solidFill>
              <a:latin typeface="Calibri"/>
              <a:ea typeface="Calibri"/>
              <a:cs typeface="Calibri"/>
              <a:sym typeface="Calibri"/>
            </a:endParaRPr>
          </a:p>
        </p:txBody>
      </p:sp>
      <p:sp>
        <p:nvSpPr>
          <p:cNvPr id="751" name="Google Shape;751;p44"/>
          <p:cNvSpPr/>
          <p:nvPr/>
        </p:nvSpPr>
        <p:spPr>
          <a:xfrm>
            <a:off x="1090425" y="4697476"/>
            <a:ext cx="5191800" cy="745800"/>
          </a:xfrm>
          <a:prstGeom prst="roundRect">
            <a:avLst>
              <a:gd name="adj" fmla="val 16667"/>
            </a:avLst>
          </a:prstGeom>
          <a:solidFill>
            <a:srgbClr val="3C7F7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nSpc>
                <a:spcPct val="115000"/>
              </a:lnSpc>
              <a:spcBef>
                <a:spcPts val="360"/>
              </a:spcBef>
            </a:pPr>
            <a:r>
              <a:rPr lang="en-US" sz="2400" b="1" dirty="0" err="1">
                <a:solidFill>
                  <a:schemeClr val="lt1"/>
                </a:solidFill>
              </a:rPr>
              <a:t>has_housing_loan</a:t>
            </a:r>
            <a:endParaRPr lang="en-US" sz="2400" dirty="0">
              <a:solidFill>
                <a:schemeClr val="lt1"/>
              </a:solidFill>
              <a:latin typeface="Calibri"/>
              <a:ea typeface="Calibri"/>
              <a:cs typeface="Calibri"/>
              <a:sym typeface="Calibri"/>
            </a:endParaRPr>
          </a:p>
        </p:txBody>
      </p:sp>
      <p:sp>
        <p:nvSpPr>
          <p:cNvPr id="752" name="Google Shape;752;p44"/>
          <p:cNvSpPr/>
          <p:nvPr/>
        </p:nvSpPr>
        <p:spPr>
          <a:xfrm>
            <a:off x="1090425" y="6398661"/>
            <a:ext cx="5191800" cy="745800"/>
          </a:xfrm>
          <a:prstGeom prst="roundRect">
            <a:avLst>
              <a:gd name="adj" fmla="val 16667"/>
            </a:avLst>
          </a:prstGeom>
          <a:solidFill>
            <a:srgbClr val="3C7F7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360"/>
              </a:spcBef>
              <a:spcAft>
                <a:spcPts val="0"/>
              </a:spcAft>
              <a:buNone/>
            </a:pPr>
            <a:r>
              <a:rPr lang="en-US" sz="2400" b="1" dirty="0">
                <a:solidFill>
                  <a:schemeClr val="lt1"/>
                </a:solidFill>
              </a:rPr>
              <a:t> </a:t>
            </a:r>
            <a:r>
              <a:rPr lang="id-ID" sz="2400" b="1" dirty="0" smtClean="0">
                <a:solidFill>
                  <a:schemeClr val="lt1"/>
                </a:solidFill>
              </a:rPr>
              <a:t>days_since_last_contacted</a:t>
            </a:r>
            <a:endParaRPr sz="2400" dirty="0">
              <a:solidFill>
                <a:schemeClr val="lt1"/>
              </a:solidFill>
              <a:latin typeface="Calibri"/>
              <a:ea typeface="Calibri"/>
              <a:cs typeface="Calibri"/>
              <a:sym typeface="Calibri"/>
            </a:endParaRPr>
          </a:p>
        </p:txBody>
      </p:sp>
      <p:sp>
        <p:nvSpPr>
          <p:cNvPr id="753" name="Google Shape;753;p44"/>
          <p:cNvSpPr/>
          <p:nvPr/>
        </p:nvSpPr>
        <p:spPr>
          <a:xfrm>
            <a:off x="1090425" y="8099846"/>
            <a:ext cx="5191800" cy="745800"/>
          </a:xfrm>
          <a:prstGeom prst="roundRect">
            <a:avLst>
              <a:gd name="adj" fmla="val 16667"/>
            </a:avLst>
          </a:prstGeom>
          <a:solidFill>
            <a:srgbClr val="3C7F7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nSpc>
                <a:spcPct val="115000"/>
              </a:lnSpc>
              <a:spcBef>
                <a:spcPts val="360"/>
              </a:spcBef>
            </a:pPr>
            <a:r>
              <a:rPr lang="en-US" sz="2400" b="1" dirty="0" err="1">
                <a:solidFill>
                  <a:srgbClr val="FFFFFF"/>
                </a:solidFill>
              </a:rPr>
              <a:t>num_contact_campaign</a:t>
            </a:r>
            <a:endParaRPr lang="en-US" sz="2400" dirty="0">
              <a:solidFill>
                <a:srgbClr val="FFFFFF"/>
              </a:solidFill>
              <a:latin typeface="Calibri"/>
              <a:ea typeface="Calibri"/>
              <a:cs typeface="Calibri"/>
              <a:sym typeface="Calibri"/>
            </a:endParaRPr>
          </a:p>
        </p:txBody>
      </p:sp>
      <p:sp>
        <p:nvSpPr>
          <p:cNvPr id="754" name="Google Shape;754;p44"/>
          <p:cNvSpPr txBox="1">
            <a:spLocks noGrp="1"/>
          </p:cNvSpPr>
          <p:nvPr>
            <p:ph type="body" idx="4294967295"/>
          </p:nvPr>
        </p:nvSpPr>
        <p:spPr>
          <a:xfrm>
            <a:off x="1578963" y="1976739"/>
            <a:ext cx="7068900" cy="875700"/>
          </a:xfrm>
          <a:prstGeom prst="rect">
            <a:avLst/>
          </a:prstGeom>
        </p:spPr>
        <p:txBody>
          <a:bodyPr spcFirstLastPara="1" wrap="square" lIns="91425" tIns="45700" rIns="91425" bIns="45700" anchor="t" anchorCtr="0">
            <a:noAutofit/>
          </a:bodyPr>
          <a:lstStyle/>
          <a:p>
            <a:pPr marL="457200" lvl="0" indent="-424815" algn="l" rtl="0">
              <a:spcBef>
                <a:spcPts val="640"/>
              </a:spcBef>
              <a:spcAft>
                <a:spcPts val="0"/>
              </a:spcAft>
              <a:buSzPts val="3090"/>
              <a:buFont typeface="Arial"/>
              <a:buChar char="-"/>
            </a:pPr>
            <a:r>
              <a:rPr lang="en-US" sz="2325">
                <a:latin typeface="Arial"/>
                <a:ea typeface="Arial"/>
                <a:cs typeface="Arial"/>
                <a:sym typeface="Arial"/>
              </a:rPr>
              <a:t>Menargetkkan durasi telepon efektif. </a:t>
            </a:r>
            <a:endParaRPr sz="2325">
              <a:latin typeface="Arial"/>
              <a:ea typeface="Arial"/>
              <a:cs typeface="Arial"/>
              <a:sym typeface="Arial"/>
            </a:endParaRPr>
          </a:p>
          <a:p>
            <a:pPr marL="457200" lvl="0" indent="-376237" algn="l" rtl="0">
              <a:spcBef>
                <a:spcPts val="0"/>
              </a:spcBef>
              <a:spcAft>
                <a:spcPts val="0"/>
              </a:spcAft>
              <a:buSzPts val="2325"/>
              <a:buFont typeface="Arial"/>
              <a:buChar char="-"/>
            </a:pPr>
            <a:r>
              <a:rPr lang="en-US" sz="2325">
                <a:latin typeface="Arial"/>
                <a:ea typeface="Arial"/>
                <a:cs typeface="Arial"/>
                <a:sym typeface="Arial"/>
              </a:rPr>
              <a:t>Meningkatkan kualitas telemarketer</a:t>
            </a:r>
            <a:endParaRPr sz="2325">
              <a:latin typeface="Arial"/>
              <a:ea typeface="Arial"/>
              <a:cs typeface="Arial"/>
              <a:sym typeface="Arial"/>
            </a:endParaRPr>
          </a:p>
        </p:txBody>
      </p:sp>
      <p:sp>
        <p:nvSpPr>
          <p:cNvPr id="755" name="Google Shape;755;p44"/>
          <p:cNvSpPr txBox="1">
            <a:spLocks noGrp="1"/>
          </p:cNvSpPr>
          <p:nvPr>
            <p:ph type="body" idx="4294967295"/>
          </p:nvPr>
        </p:nvSpPr>
        <p:spPr>
          <a:xfrm>
            <a:off x="1451252" y="3713837"/>
            <a:ext cx="7497300" cy="875700"/>
          </a:xfrm>
          <a:prstGeom prst="rect">
            <a:avLst/>
          </a:prstGeom>
        </p:spPr>
        <p:txBody>
          <a:bodyPr spcFirstLastPara="1" wrap="square" lIns="91425" tIns="45700" rIns="91425" bIns="45700" anchor="t" anchorCtr="0">
            <a:normAutofit/>
          </a:bodyPr>
          <a:lstStyle/>
          <a:p>
            <a:pPr marL="457200" lvl="0" indent="-438150" algn="l" rtl="0">
              <a:lnSpc>
                <a:spcPct val="80000"/>
              </a:lnSpc>
              <a:spcBef>
                <a:spcPts val="640"/>
              </a:spcBef>
              <a:spcAft>
                <a:spcPts val="0"/>
              </a:spcAft>
              <a:buSzPts val="3300"/>
              <a:buFont typeface="Arial"/>
              <a:buChar char="-"/>
            </a:pPr>
            <a:r>
              <a:rPr sz="2400" dirty="0" err="1" smtClean="0">
                <a:latin typeface="Arial"/>
                <a:ea typeface="Arial"/>
                <a:cs typeface="Arial"/>
                <a:sym typeface="Arial"/>
              </a:rPr>
              <a:t>Menargetkan</a:t>
            </a:r>
            <a:r>
              <a:rPr sz="2400" dirty="0" smtClean="0">
                <a:latin typeface="Arial"/>
                <a:ea typeface="Arial"/>
                <a:cs typeface="Arial"/>
                <a:sym typeface="Arial"/>
              </a:rPr>
              <a:t> </a:t>
            </a:r>
            <a:r>
              <a:rPr sz="2400" dirty="0" err="1" smtClean="0">
                <a:latin typeface="Arial"/>
                <a:ea typeface="Arial"/>
                <a:cs typeface="Arial"/>
                <a:sym typeface="Arial"/>
              </a:rPr>
              <a:t>nasabah</a:t>
            </a:r>
            <a:r>
              <a:rPr sz="2400" dirty="0" smtClean="0">
                <a:latin typeface="Arial"/>
                <a:ea typeface="Arial"/>
                <a:cs typeface="Arial"/>
                <a:sym typeface="Arial"/>
              </a:rPr>
              <a:t> yang </a:t>
            </a:r>
            <a:r>
              <a:rPr sz="2400" dirty="0" err="1" smtClean="0">
                <a:latin typeface="Arial"/>
                <a:ea typeface="Arial"/>
                <a:cs typeface="Arial"/>
                <a:sym typeface="Arial"/>
              </a:rPr>
              <a:t>berumur</a:t>
            </a:r>
            <a:r>
              <a:rPr sz="2400" dirty="0" smtClean="0">
                <a:latin typeface="Arial"/>
                <a:ea typeface="Arial"/>
                <a:cs typeface="Arial"/>
                <a:sym typeface="Arial"/>
              </a:rPr>
              <a:t> 25 </a:t>
            </a:r>
            <a:r>
              <a:rPr sz="2400" dirty="0" err="1" smtClean="0">
                <a:latin typeface="Arial"/>
                <a:ea typeface="Arial"/>
                <a:cs typeface="Arial"/>
                <a:sym typeface="Arial"/>
              </a:rPr>
              <a:t>tahun</a:t>
            </a:r>
            <a:r>
              <a:rPr sz="2400" dirty="0" smtClean="0">
                <a:latin typeface="Arial"/>
                <a:ea typeface="Arial"/>
                <a:cs typeface="Arial"/>
                <a:sym typeface="Arial"/>
              </a:rPr>
              <a:t> </a:t>
            </a:r>
            <a:r>
              <a:rPr sz="2400" dirty="0" err="1" smtClean="0">
                <a:latin typeface="Arial"/>
                <a:ea typeface="Arial"/>
                <a:cs typeface="Arial"/>
                <a:sym typeface="Arial"/>
              </a:rPr>
              <a:t>hingga</a:t>
            </a:r>
            <a:r>
              <a:rPr sz="2400" dirty="0" smtClean="0">
                <a:latin typeface="Arial"/>
                <a:ea typeface="Arial"/>
                <a:cs typeface="Arial"/>
                <a:sym typeface="Arial"/>
              </a:rPr>
              <a:t> 50 </a:t>
            </a:r>
            <a:r>
              <a:rPr sz="2400" dirty="0" err="1" smtClean="0">
                <a:latin typeface="Arial"/>
                <a:ea typeface="Arial"/>
                <a:cs typeface="Arial"/>
                <a:sym typeface="Arial"/>
              </a:rPr>
              <a:t>tahun</a:t>
            </a:r>
            <a:r>
              <a:rPr sz="2400" dirty="0" smtClean="0">
                <a:latin typeface="Arial"/>
                <a:ea typeface="Arial"/>
                <a:cs typeface="Arial"/>
                <a:sym typeface="Arial"/>
              </a:rPr>
              <a:t> </a:t>
            </a:r>
            <a:endParaRPr sz="2400" dirty="0">
              <a:latin typeface="Arial"/>
              <a:ea typeface="Arial"/>
              <a:cs typeface="Arial"/>
              <a:sym typeface="Arial"/>
            </a:endParaRPr>
          </a:p>
        </p:txBody>
      </p:sp>
      <p:sp>
        <p:nvSpPr>
          <p:cNvPr id="756" name="Google Shape;756;p44"/>
          <p:cNvSpPr txBox="1">
            <a:spLocks noGrp="1"/>
          </p:cNvSpPr>
          <p:nvPr>
            <p:ph type="body" idx="4294967295"/>
          </p:nvPr>
        </p:nvSpPr>
        <p:spPr>
          <a:xfrm>
            <a:off x="1451252" y="5339185"/>
            <a:ext cx="7497300" cy="875700"/>
          </a:xfrm>
          <a:prstGeom prst="rect">
            <a:avLst/>
          </a:prstGeom>
        </p:spPr>
        <p:txBody>
          <a:bodyPr spcFirstLastPara="1" wrap="square" lIns="91425" tIns="45700" rIns="91425" bIns="45700" anchor="t" anchorCtr="0">
            <a:normAutofit fontScale="92500"/>
          </a:bodyPr>
          <a:lstStyle/>
          <a:p>
            <a:pPr lvl="0" indent="-438150">
              <a:lnSpc>
                <a:spcPct val="80000"/>
              </a:lnSpc>
              <a:buSzPts val="3300"/>
              <a:buFont typeface="Arial"/>
              <a:buChar char="-"/>
            </a:pPr>
            <a:r>
              <a:rPr lang="en-US" sz="2800" dirty="0" err="1">
                <a:latin typeface="Arial"/>
                <a:ea typeface="Arial"/>
                <a:cs typeface="Arial"/>
                <a:sym typeface="Arial"/>
              </a:rPr>
              <a:t>Menargetkan</a:t>
            </a:r>
            <a:r>
              <a:rPr lang="en-US" sz="2800" dirty="0">
                <a:latin typeface="Arial"/>
                <a:ea typeface="Arial"/>
                <a:cs typeface="Arial"/>
                <a:sym typeface="Arial"/>
              </a:rPr>
              <a:t> </a:t>
            </a:r>
            <a:r>
              <a:rPr lang="en-US" sz="2800" dirty="0" err="1">
                <a:latin typeface="Arial"/>
                <a:ea typeface="Arial"/>
                <a:cs typeface="Arial"/>
                <a:sym typeface="Arial"/>
              </a:rPr>
              <a:t>lebih</a:t>
            </a:r>
            <a:r>
              <a:rPr lang="en-US" sz="2800" dirty="0">
                <a:latin typeface="Arial"/>
                <a:ea typeface="Arial"/>
                <a:cs typeface="Arial"/>
                <a:sym typeface="Arial"/>
              </a:rPr>
              <a:t> </a:t>
            </a:r>
            <a:r>
              <a:rPr lang="en-US" sz="2800" dirty="0" err="1">
                <a:latin typeface="Arial"/>
                <a:ea typeface="Arial"/>
                <a:cs typeface="Arial"/>
                <a:sym typeface="Arial"/>
              </a:rPr>
              <a:t>banyak</a:t>
            </a:r>
            <a:r>
              <a:rPr lang="en-US" sz="2800" dirty="0">
                <a:latin typeface="Arial"/>
                <a:ea typeface="Arial"/>
                <a:cs typeface="Arial"/>
                <a:sym typeface="Arial"/>
              </a:rPr>
              <a:t> </a:t>
            </a:r>
            <a:r>
              <a:rPr lang="en-US" sz="2800" dirty="0" err="1">
                <a:latin typeface="Arial"/>
                <a:ea typeface="Arial"/>
                <a:cs typeface="Arial"/>
                <a:sym typeface="Arial"/>
              </a:rPr>
              <a:t>nasabah</a:t>
            </a:r>
            <a:r>
              <a:rPr lang="en-US" sz="2800" dirty="0">
                <a:latin typeface="Arial"/>
                <a:ea typeface="Arial"/>
                <a:cs typeface="Arial"/>
                <a:sym typeface="Arial"/>
              </a:rPr>
              <a:t> yang </a:t>
            </a:r>
            <a:r>
              <a:rPr lang="en-US" sz="2800" dirty="0" err="1">
                <a:latin typeface="Arial"/>
                <a:ea typeface="Arial"/>
                <a:cs typeface="Arial"/>
                <a:sym typeface="Arial"/>
              </a:rPr>
              <a:t>tidak</a:t>
            </a:r>
            <a:r>
              <a:rPr lang="en-US" sz="2800" dirty="0">
                <a:latin typeface="Arial"/>
                <a:ea typeface="Arial"/>
                <a:cs typeface="Arial"/>
                <a:sym typeface="Arial"/>
              </a:rPr>
              <a:t> </a:t>
            </a:r>
            <a:r>
              <a:rPr lang="en-US" sz="2800" dirty="0" err="1">
                <a:latin typeface="Arial"/>
                <a:ea typeface="Arial"/>
                <a:cs typeface="Arial"/>
                <a:sym typeface="Arial"/>
              </a:rPr>
              <a:t>memiliki</a:t>
            </a:r>
            <a:r>
              <a:rPr lang="en-US" sz="2800" dirty="0">
                <a:latin typeface="Arial"/>
                <a:ea typeface="Arial"/>
                <a:cs typeface="Arial"/>
                <a:sym typeface="Arial"/>
              </a:rPr>
              <a:t> </a:t>
            </a:r>
            <a:r>
              <a:rPr lang="en-US" sz="2800" dirty="0" err="1">
                <a:latin typeface="Arial"/>
                <a:ea typeface="Arial"/>
                <a:cs typeface="Arial"/>
                <a:sym typeface="Arial"/>
              </a:rPr>
              <a:t>kredit</a:t>
            </a:r>
            <a:r>
              <a:rPr lang="en-US" sz="2800" dirty="0">
                <a:latin typeface="Arial"/>
                <a:ea typeface="Arial"/>
                <a:cs typeface="Arial"/>
                <a:sym typeface="Arial"/>
              </a:rPr>
              <a:t> </a:t>
            </a:r>
            <a:r>
              <a:rPr lang="en-US" sz="2800" dirty="0" err="1">
                <a:latin typeface="Arial"/>
                <a:ea typeface="Arial"/>
                <a:cs typeface="Arial"/>
                <a:sym typeface="Arial"/>
              </a:rPr>
              <a:t>rumah</a:t>
            </a:r>
            <a:r>
              <a:rPr lang="en-US" sz="2800" dirty="0">
                <a:latin typeface="Arial"/>
                <a:ea typeface="Arial"/>
                <a:cs typeface="Arial"/>
                <a:sym typeface="Arial"/>
              </a:rPr>
              <a:t> </a:t>
            </a:r>
            <a:r>
              <a:rPr lang="en-US" sz="2800" dirty="0" err="1">
                <a:latin typeface="Arial"/>
                <a:ea typeface="Arial"/>
                <a:cs typeface="Arial"/>
                <a:sym typeface="Arial"/>
              </a:rPr>
              <a:t>dan</a:t>
            </a:r>
            <a:r>
              <a:rPr lang="en-US" sz="2800" dirty="0">
                <a:latin typeface="Arial"/>
                <a:ea typeface="Arial"/>
                <a:cs typeface="Arial"/>
                <a:sym typeface="Arial"/>
              </a:rPr>
              <a:t> </a:t>
            </a:r>
            <a:r>
              <a:rPr lang="en-US" sz="2800" dirty="0" err="1">
                <a:latin typeface="Arial"/>
                <a:ea typeface="Arial"/>
                <a:cs typeface="Arial"/>
                <a:sym typeface="Arial"/>
              </a:rPr>
              <a:t>kredit</a:t>
            </a:r>
            <a:r>
              <a:rPr lang="en-US" sz="2800" dirty="0">
                <a:latin typeface="Arial"/>
                <a:ea typeface="Arial"/>
                <a:cs typeface="Arial"/>
                <a:sym typeface="Arial"/>
              </a:rPr>
              <a:t> </a:t>
            </a:r>
            <a:r>
              <a:rPr lang="en-US" sz="2800" dirty="0" err="1">
                <a:latin typeface="Arial"/>
                <a:ea typeface="Arial"/>
                <a:cs typeface="Arial"/>
                <a:sym typeface="Arial"/>
              </a:rPr>
              <a:t>serupa</a:t>
            </a:r>
            <a:r>
              <a:rPr lang="en-US" sz="2800" dirty="0">
                <a:latin typeface="Arial"/>
                <a:ea typeface="Arial"/>
                <a:cs typeface="Arial"/>
                <a:sym typeface="Arial"/>
              </a:rPr>
              <a:t>.</a:t>
            </a:r>
            <a:endParaRPr lang="en-US" sz="2800" dirty="0">
              <a:latin typeface="Arial"/>
              <a:ea typeface="Arial"/>
              <a:cs typeface="Arial"/>
              <a:sym typeface="Arial"/>
            </a:endParaRPr>
          </a:p>
        </p:txBody>
      </p:sp>
      <p:sp>
        <p:nvSpPr>
          <p:cNvPr id="757" name="Google Shape;757;p44"/>
          <p:cNvSpPr txBox="1">
            <a:spLocks noGrp="1"/>
          </p:cNvSpPr>
          <p:nvPr>
            <p:ph type="body" idx="4294967295"/>
          </p:nvPr>
        </p:nvSpPr>
        <p:spPr>
          <a:xfrm>
            <a:off x="1601538" y="7142601"/>
            <a:ext cx="7196700" cy="875700"/>
          </a:xfrm>
          <a:prstGeom prst="rect">
            <a:avLst/>
          </a:prstGeom>
        </p:spPr>
        <p:txBody>
          <a:bodyPr spcFirstLastPara="1" wrap="square" lIns="91425" tIns="45700" rIns="91425" bIns="45700" anchor="t" anchorCtr="0">
            <a:normAutofit/>
          </a:bodyPr>
          <a:lstStyle/>
          <a:p>
            <a:pPr marL="457200" lvl="0" indent="-438150" algn="l" rtl="0">
              <a:lnSpc>
                <a:spcPct val="80000"/>
              </a:lnSpc>
              <a:spcBef>
                <a:spcPts val="640"/>
              </a:spcBef>
              <a:spcAft>
                <a:spcPts val="0"/>
              </a:spcAft>
              <a:buSzPts val="3300"/>
              <a:buFont typeface="Arial"/>
              <a:buChar char="-"/>
            </a:pPr>
            <a:r>
              <a:rPr sz="2400" dirty="0" err="1" smtClean="0">
                <a:latin typeface="Arial"/>
                <a:ea typeface="Arial"/>
                <a:cs typeface="Arial"/>
                <a:sym typeface="Arial"/>
              </a:rPr>
              <a:t>Menargetkan</a:t>
            </a:r>
            <a:r>
              <a:rPr sz="2400" dirty="0" smtClean="0">
                <a:latin typeface="Arial"/>
                <a:ea typeface="Arial"/>
                <a:cs typeface="Arial"/>
                <a:sym typeface="Arial"/>
              </a:rPr>
              <a:t> </a:t>
            </a:r>
            <a:r>
              <a:rPr sz="2400" dirty="0" err="1" smtClean="0">
                <a:latin typeface="Arial"/>
                <a:ea typeface="Arial"/>
                <a:cs typeface="Arial"/>
                <a:sym typeface="Arial"/>
              </a:rPr>
              <a:t>nasabah</a:t>
            </a:r>
            <a:r>
              <a:rPr sz="2400" dirty="0" smtClean="0">
                <a:latin typeface="Arial"/>
                <a:ea typeface="Arial"/>
                <a:cs typeface="Arial"/>
                <a:sym typeface="Arial"/>
              </a:rPr>
              <a:t> yang </a:t>
            </a:r>
            <a:r>
              <a:rPr sz="2400" dirty="0" err="1" smtClean="0">
                <a:latin typeface="Arial"/>
                <a:ea typeface="Arial"/>
                <a:cs typeface="Arial"/>
                <a:sym typeface="Arial"/>
              </a:rPr>
              <a:t>terakhir</a:t>
            </a:r>
            <a:r>
              <a:rPr sz="2400" dirty="0" smtClean="0">
                <a:latin typeface="Arial"/>
                <a:ea typeface="Arial"/>
                <a:cs typeface="Arial"/>
                <a:sym typeface="Arial"/>
              </a:rPr>
              <a:t> kali di </a:t>
            </a:r>
            <a:r>
              <a:rPr sz="2400" dirty="0" err="1" smtClean="0">
                <a:latin typeface="Arial"/>
                <a:ea typeface="Arial"/>
                <a:cs typeface="Arial"/>
                <a:sym typeface="Arial"/>
              </a:rPr>
              <a:t>kontak</a:t>
            </a:r>
            <a:r>
              <a:rPr sz="2400" dirty="0" smtClean="0">
                <a:latin typeface="Arial"/>
                <a:ea typeface="Arial"/>
                <a:cs typeface="Arial"/>
                <a:sym typeface="Arial"/>
              </a:rPr>
              <a:t> </a:t>
            </a:r>
            <a:r>
              <a:rPr sz="2400" dirty="0" err="1" smtClean="0">
                <a:latin typeface="Arial"/>
                <a:ea typeface="Arial"/>
                <a:cs typeface="Arial"/>
                <a:sym typeface="Arial"/>
              </a:rPr>
              <a:t>maksimal</a:t>
            </a:r>
            <a:r>
              <a:rPr sz="2400" dirty="0" smtClean="0">
                <a:latin typeface="Arial"/>
                <a:ea typeface="Arial"/>
                <a:cs typeface="Arial"/>
                <a:sym typeface="Arial"/>
              </a:rPr>
              <a:t> 10 </a:t>
            </a:r>
            <a:r>
              <a:rPr sz="2400" dirty="0" err="1" smtClean="0">
                <a:latin typeface="Arial"/>
                <a:ea typeface="Arial"/>
                <a:cs typeface="Arial"/>
                <a:sym typeface="Arial"/>
              </a:rPr>
              <a:t>hari</a:t>
            </a:r>
            <a:r>
              <a:rPr sz="2400" dirty="0" smtClean="0">
                <a:latin typeface="Arial"/>
                <a:ea typeface="Arial"/>
                <a:cs typeface="Arial"/>
                <a:sym typeface="Arial"/>
              </a:rPr>
              <a:t> </a:t>
            </a:r>
            <a:endParaRPr sz="2400" dirty="0">
              <a:latin typeface="Arial"/>
              <a:ea typeface="Arial"/>
              <a:cs typeface="Arial"/>
              <a:sym typeface="Arial"/>
            </a:endParaRPr>
          </a:p>
        </p:txBody>
      </p:sp>
      <p:sp>
        <p:nvSpPr>
          <p:cNvPr id="758" name="Google Shape;758;p44"/>
          <p:cNvSpPr txBox="1">
            <a:spLocks noGrp="1"/>
          </p:cNvSpPr>
          <p:nvPr>
            <p:ph type="body" idx="4294967295"/>
          </p:nvPr>
        </p:nvSpPr>
        <p:spPr>
          <a:xfrm>
            <a:off x="1587202" y="8816155"/>
            <a:ext cx="7196700" cy="875700"/>
          </a:xfrm>
          <a:prstGeom prst="rect">
            <a:avLst/>
          </a:prstGeom>
        </p:spPr>
        <p:txBody>
          <a:bodyPr spcFirstLastPara="1" wrap="square" lIns="91425" tIns="45700" rIns="91425" bIns="45700" anchor="t" anchorCtr="0">
            <a:normAutofit/>
          </a:bodyPr>
          <a:lstStyle/>
          <a:p>
            <a:pPr lvl="0" indent="-438150">
              <a:lnSpc>
                <a:spcPct val="80000"/>
              </a:lnSpc>
              <a:buSzPts val="3300"/>
              <a:buFont typeface="Arial"/>
              <a:buChar char="-"/>
            </a:pPr>
            <a:r>
              <a:rPr lang="en-US" sz="2400" dirty="0" err="1">
                <a:latin typeface="Arial"/>
                <a:ea typeface="Arial"/>
                <a:cs typeface="Arial"/>
                <a:sym typeface="Arial"/>
              </a:rPr>
              <a:t>Memberikan</a:t>
            </a:r>
            <a:r>
              <a:rPr lang="en-US" sz="2400" dirty="0">
                <a:latin typeface="Arial"/>
                <a:ea typeface="Arial"/>
                <a:cs typeface="Arial"/>
                <a:sym typeface="Arial"/>
              </a:rPr>
              <a:t> </a:t>
            </a:r>
            <a:r>
              <a:rPr lang="en-US" sz="2400" dirty="0" err="1">
                <a:latin typeface="Arial"/>
                <a:ea typeface="Arial"/>
                <a:cs typeface="Arial"/>
                <a:sym typeface="Arial"/>
              </a:rPr>
              <a:t>batas</a:t>
            </a:r>
            <a:r>
              <a:rPr lang="en-US" sz="2400" dirty="0">
                <a:latin typeface="Arial"/>
                <a:ea typeface="Arial"/>
                <a:cs typeface="Arial"/>
                <a:sym typeface="Arial"/>
              </a:rPr>
              <a:t> </a:t>
            </a:r>
            <a:r>
              <a:rPr lang="en-US" sz="2400" dirty="0" err="1">
                <a:latin typeface="Arial"/>
                <a:ea typeface="Arial"/>
                <a:cs typeface="Arial"/>
                <a:sym typeface="Arial"/>
              </a:rPr>
              <a:t>maksimal</a:t>
            </a:r>
            <a:r>
              <a:rPr lang="en-US" sz="2400" dirty="0">
                <a:latin typeface="Arial"/>
                <a:ea typeface="Arial"/>
                <a:cs typeface="Arial"/>
                <a:sym typeface="Arial"/>
              </a:rPr>
              <a:t> </a:t>
            </a:r>
            <a:r>
              <a:rPr lang="en-US" sz="2400" dirty="0" err="1">
                <a:latin typeface="Arial"/>
                <a:ea typeface="Arial"/>
                <a:cs typeface="Arial"/>
                <a:sym typeface="Arial"/>
              </a:rPr>
              <a:t>pemberian</a:t>
            </a:r>
            <a:r>
              <a:rPr lang="en-US" sz="2400" dirty="0">
                <a:latin typeface="Arial"/>
                <a:ea typeface="Arial"/>
                <a:cs typeface="Arial"/>
                <a:sym typeface="Arial"/>
              </a:rPr>
              <a:t> campaign </a:t>
            </a:r>
            <a:r>
              <a:rPr lang="en-US" sz="2400" dirty="0" err="1">
                <a:latin typeface="Arial"/>
                <a:ea typeface="Arial"/>
                <a:cs typeface="Arial"/>
                <a:sym typeface="Arial"/>
              </a:rPr>
              <a:t>terhadap</a:t>
            </a:r>
            <a:r>
              <a:rPr lang="en-US" sz="2400" dirty="0">
                <a:latin typeface="Arial"/>
                <a:ea typeface="Arial"/>
                <a:cs typeface="Arial"/>
                <a:sym typeface="Arial"/>
              </a:rPr>
              <a:t> </a:t>
            </a:r>
            <a:r>
              <a:rPr lang="en-US" sz="2400" dirty="0" err="1">
                <a:latin typeface="Arial"/>
                <a:ea typeface="Arial"/>
                <a:cs typeface="Arial"/>
                <a:sym typeface="Arial"/>
              </a:rPr>
              <a:t>pelanggan</a:t>
            </a:r>
            <a:r>
              <a:rPr lang="en-US" sz="2400" dirty="0">
                <a:latin typeface="Arial"/>
                <a:ea typeface="Arial"/>
                <a:cs typeface="Arial"/>
                <a:sym typeface="Arial"/>
              </a:rPr>
              <a:t> </a:t>
            </a:r>
            <a:endParaRPr lang="en-US" sz="2400" dirty="0">
              <a:latin typeface="Arial"/>
              <a:ea typeface="Arial"/>
              <a:cs typeface="Arial"/>
              <a:sym typeface="Arial"/>
            </a:endParaRPr>
          </a:p>
        </p:txBody>
      </p:sp>
      <p:sp>
        <p:nvSpPr>
          <p:cNvPr id="759" name="Google Shape;759;p44"/>
          <p:cNvSpPr txBox="1">
            <a:spLocks noGrp="1"/>
          </p:cNvSpPr>
          <p:nvPr>
            <p:ph type="body" idx="4294967295"/>
          </p:nvPr>
        </p:nvSpPr>
        <p:spPr>
          <a:xfrm>
            <a:off x="10302734" y="1973046"/>
            <a:ext cx="7068900" cy="8757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2625" b="1" i="1">
                <a:latin typeface="Arial"/>
                <a:ea typeface="Arial"/>
                <a:cs typeface="Arial"/>
                <a:sym typeface="Arial"/>
              </a:rPr>
              <a:t>Cost &amp; Time Efficiency</a:t>
            </a:r>
            <a:r>
              <a:rPr lang="en-US" sz="2625">
                <a:latin typeface="Arial"/>
                <a:ea typeface="Arial"/>
                <a:cs typeface="Arial"/>
                <a:sym typeface="Arial"/>
              </a:rPr>
              <a:t> serta </a:t>
            </a:r>
            <a:r>
              <a:rPr lang="en-US" sz="2625" b="1" i="1">
                <a:latin typeface="Arial"/>
                <a:ea typeface="Arial"/>
                <a:cs typeface="Arial"/>
                <a:sym typeface="Arial"/>
              </a:rPr>
              <a:t>Effective Message Delivery</a:t>
            </a:r>
            <a:r>
              <a:rPr lang="en-US" sz="2625" i="1">
                <a:latin typeface="Arial"/>
                <a:ea typeface="Arial"/>
                <a:cs typeface="Arial"/>
                <a:sym typeface="Arial"/>
              </a:rPr>
              <a:t>.</a:t>
            </a:r>
            <a:endParaRPr sz="2625" i="1">
              <a:latin typeface="Arial"/>
              <a:ea typeface="Arial"/>
              <a:cs typeface="Arial"/>
              <a:sym typeface="Arial"/>
            </a:endParaRPr>
          </a:p>
        </p:txBody>
      </p:sp>
      <p:sp>
        <p:nvSpPr>
          <p:cNvPr id="760" name="Google Shape;760;p44"/>
          <p:cNvSpPr/>
          <p:nvPr/>
        </p:nvSpPr>
        <p:spPr>
          <a:xfrm>
            <a:off x="12087575" y="1059055"/>
            <a:ext cx="3804000" cy="745800"/>
          </a:xfrm>
          <a:prstGeom prst="roundRect">
            <a:avLst>
              <a:gd name="adj" fmla="val 16667"/>
            </a:avLst>
          </a:prstGeom>
          <a:solidFill>
            <a:srgbClr val="992800"/>
          </a:solidFill>
          <a:ln w="38100" cap="flat" cmpd="sng">
            <a:solidFill>
              <a:srgbClr val="992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360"/>
              </a:spcBef>
              <a:spcAft>
                <a:spcPts val="0"/>
              </a:spcAft>
              <a:buNone/>
            </a:pPr>
            <a:r>
              <a:rPr lang="en-US" sz="2800" b="1">
                <a:solidFill>
                  <a:schemeClr val="lt1"/>
                </a:solidFill>
              </a:rPr>
              <a:t>Impact Estimation</a:t>
            </a:r>
            <a:endParaRPr sz="1200">
              <a:solidFill>
                <a:schemeClr val="lt1"/>
              </a:solidFill>
              <a:latin typeface="Calibri"/>
              <a:ea typeface="Calibri"/>
              <a:cs typeface="Calibri"/>
              <a:sym typeface="Calibri"/>
            </a:endParaRPr>
          </a:p>
        </p:txBody>
      </p:sp>
      <p:sp>
        <p:nvSpPr>
          <p:cNvPr id="761" name="Google Shape;761;p44"/>
          <p:cNvSpPr txBox="1">
            <a:spLocks noGrp="1"/>
          </p:cNvSpPr>
          <p:nvPr>
            <p:ph type="body" idx="4294967295"/>
          </p:nvPr>
        </p:nvSpPr>
        <p:spPr>
          <a:xfrm>
            <a:off x="10302734" y="3693173"/>
            <a:ext cx="7068900" cy="8757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2625" b="1" i="1">
                <a:latin typeface="Arial"/>
                <a:ea typeface="Arial"/>
                <a:cs typeface="Arial"/>
                <a:sym typeface="Arial"/>
              </a:rPr>
              <a:t>Target oriented</a:t>
            </a:r>
            <a:r>
              <a:rPr lang="en-US" sz="2625" b="1">
                <a:latin typeface="Arial"/>
                <a:ea typeface="Arial"/>
                <a:cs typeface="Arial"/>
                <a:sym typeface="Arial"/>
              </a:rPr>
              <a:t> </a:t>
            </a:r>
            <a:r>
              <a:rPr lang="en-US" sz="2625">
                <a:latin typeface="Arial"/>
                <a:ea typeface="Arial"/>
                <a:cs typeface="Arial"/>
                <a:sym typeface="Arial"/>
              </a:rPr>
              <a:t>mampu </a:t>
            </a:r>
            <a:r>
              <a:rPr lang="en-US" sz="2625" b="1">
                <a:latin typeface="Arial"/>
                <a:ea typeface="Arial"/>
                <a:cs typeface="Arial"/>
                <a:sym typeface="Arial"/>
              </a:rPr>
              <a:t>meningkatkan probabilitas </a:t>
            </a:r>
            <a:r>
              <a:rPr lang="en-US" sz="2625" b="1" i="1">
                <a:latin typeface="Arial"/>
                <a:ea typeface="Arial"/>
                <a:cs typeface="Arial"/>
                <a:sym typeface="Arial"/>
              </a:rPr>
              <a:t>Conversion Rate</a:t>
            </a:r>
            <a:r>
              <a:rPr lang="en-US" sz="2625">
                <a:latin typeface="Arial"/>
                <a:ea typeface="Arial"/>
                <a:cs typeface="Arial"/>
                <a:sym typeface="Arial"/>
              </a:rPr>
              <a:t>.</a:t>
            </a:r>
            <a:endParaRPr sz="2625">
              <a:latin typeface="Arial"/>
              <a:ea typeface="Arial"/>
              <a:cs typeface="Arial"/>
              <a:sym typeface="Arial"/>
            </a:endParaRPr>
          </a:p>
        </p:txBody>
      </p:sp>
      <p:sp>
        <p:nvSpPr>
          <p:cNvPr id="762" name="Google Shape;762;p44"/>
          <p:cNvSpPr txBox="1">
            <a:spLocks noGrp="1"/>
          </p:cNvSpPr>
          <p:nvPr>
            <p:ph type="body" idx="4294967295"/>
          </p:nvPr>
        </p:nvSpPr>
        <p:spPr>
          <a:xfrm>
            <a:off x="10302734" y="6996147"/>
            <a:ext cx="7068900" cy="8757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2625" b="1" dirty="0" smtClean="0">
                <a:latin typeface="Arial"/>
                <a:ea typeface="Arial"/>
                <a:cs typeface="Arial"/>
                <a:sym typeface="Arial"/>
              </a:rPr>
              <a:t> </a:t>
            </a:r>
            <a:r>
              <a:rPr lang="en-US" sz="2625" b="1" i="1" dirty="0">
                <a:latin typeface="Arial"/>
                <a:ea typeface="Arial"/>
                <a:cs typeface="Arial"/>
                <a:sym typeface="Arial"/>
              </a:rPr>
              <a:t>Conversion Rate</a:t>
            </a:r>
            <a:r>
              <a:rPr lang="en-US" sz="2625" dirty="0">
                <a:latin typeface="Arial"/>
                <a:ea typeface="Arial"/>
                <a:cs typeface="Arial"/>
                <a:sym typeface="Arial"/>
              </a:rPr>
              <a:t>.</a:t>
            </a:r>
            <a:endParaRPr sz="2625" dirty="0">
              <a:latin typeface="Arial"/>
              <a:ea typeface="Arial"/>
              <a:cs typeface="Arial"/>
              <a:sym typeface="Arial"/>
            </a:endParaRPr>
          </a:p>
        </p:txBody>
      </p:sp>
      <p:sp>
        <p:nvSpPr>
          <p:cNvPr id="763" name="Google Shape;763;p44"/>
          <p:cNvSpPr txBox="1">
            <a:spLocks noGrp="1"/>
          </p:cNvSpPr>
          <p:nvPr>
            <p:ph type="body" idx="4294967295"/>
          </p:nvPr>
        </p:nvSpPr>
        <p:spPr>
          <a:xfrm>
            <a:off x="10302734" y="8774796"/>
            <a:ext cx="7068900" cy="8757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2625" b="1">
                <a:latin typeface="Arial"/>
                <a:ea typeface="Arial"/>
                <a:cs typeface="Arial"/>
                <a:sym typeface="Arial"/>
              </a:rPr>
              <a:t>Mengurangi</a:t>
            </a:r>
            <a:r>
              <a:rPr lang="en-US" sz="2625">
                <a:latin typeface="Arial"/>
                <a:ea typeface="Arial"/>
                <a:cs typeface="Arial"/>
                <a:sym typeface="Arial"/>
              </a:rPr>
              <a:t> </a:t>
            </a:r>
            <a:r>
              <a:rPr lang="en-US" sz="2625" b="1" i="1">
                <a:latin typeface="Arial"/>
                <a:ea typeface="Arial"/>
                <a:cs typeface="Arial"/>
                <a:sym typeface="Arial"/>
              </a:rPr>
              <a:t>Churn Rate</a:t>
            </a:r>
            <a:r>
              <a:rPr lang="en-US" sz="2625" b="1">
                <a:latin typeface="Arial"/>
                <a:ea typeface="Arial"/>
                <a:cs typeface="Arial"/>
                <a:sym typeface="Arial"/>
              </a:rPr>
              <a:t> </a:t>
            </a:r>
            <a:r>
              <a:rPr lang="en-US" sz="2625">
                <a:latin typeface="Arial"/>
                <a:ea typeface="Arial"/>
                <a:cs typeface="Arial"/>
                <a:sym typeface="Arial"/>
              </a:rPr>
              <a:t>dan </a:t>
            </a:r>
            <a:r>
              <a:rPr lang="en-US" sz="2625" b="1">
                <a:latin typeface="Arial"/>
                <a:ea typeface="Arial"/>
                <a:cs typeface="Arial"/>
                <a:sym typeface="Arial"/>
              </a:rPr>
              <a:t>meninkatkan minat berlangganan</a:t>
            </a:r>
            <a:r>
              <a:rPr lang="en-US" sz="2625">
                <a:latin typeface="Arial"/>
                <a:ea typeface="Arial"/>
                <a:cs typeface="Arial"/>
                <a:sym typeface="Arial"/>
              </a:rPr>
              <a:t> pelanggan tetap.</a:t>
            </a:r>
            <a:endParaRPr sz="2625">
              <a:latin typeface="Arial"/>
              <a:ea typeface="Arial"/>
              <a:cs typeface="Arial"/>
              <a:sym typeface="Arial"/>
            </a:endParaRPr>
          </a:p>
        </p:txBody>
      </p:sp>
      <p:sp>
        <p:nvSpPr>
          <p:cNvPr id="764" name="Google Shape;764;p44"/>
          <p:cNvSpPr txBox="1">
            <a:spLocks noGrp="1"/>
          </p:cNvSpPr>
          <p:nvPr>
            <p:ph type="body" idx="4294967295"/>
          </p:nvPr>
        </p:nvSpPr>
        <p:spPr>
          <a:xfrm>
            <a:off x="10302734" y="5551187"/>
            <a:ext cx="7068900" cy="8757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2725" b="1" dirty="0" err="1">
                <a:latin typeface="Arial"/>
                <a:ea typeface="Arial"/>
                <a:cs typeface="Arial"/>
                <a:sym typeface="Arial"/>
              </a:rPr>
              <a:t>Peningkatan</a:t>
            </a:r>
            <a:r>
              <a:rPr lang="en-US" sz="2725" b="1" i="1" dirty="0">
                <a:latin typeface="Arial"/>
                <a:ea typeface="Arial"/>
                <a:cs typeface="Arial"/>
                <a:sym typeface="Arial"/>
              </a:rPr>
              <a:t> Conversion </a:t>
            </a:r>
            <a:r>
              <a:rPr lang="en-US" sz="2725" b="1" i="1" dirty="0" smtClean="0">
                <a:latin typeface="Arial"/>
                <a:ea typeface="Arial"/>
                <a:cs typeface="Arial"/>
                <a:sym typeface="Arial"/>
              </a:rPr>
              <a:t>Rate</a:t>
            </a:r>
            <a:endParaRPr sz="2725" dirty="0">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D252D"/>
        </a:solidFill>
        <a:effectLst/>
      </p:bgPr>
    </p:bg>
    <p:spTree>
      <p:nvGrpSpPr>
        <p:cNvPr id="1" name="Shape 768"/>
        <p:cNvGrpSpPr/>
        <p:nvPr/>
      </p:nvGrpSpPr>
      <p:grpSpPr>
        <a:xfrm>
          <a:off x="0" y="0"/>
          <a:ext cx="0" cy="0"/>
          <a:chOff x="0" y="0"/>
          <a:chExt cx="0" cy="0"/>
        </a:xfrm>
      </p:grpSpPr>
      <p:sp>
        <p:nvSpPr>
          <p:cNvPr id="769" name="Google Shape;769;p45"/>
          <p:cNvSpPr/>
          <p:nvPr/>
        </p:nvSpPr>
        <p:spPr>
          <a:xfrm>
            <a:off x="0" y="0"/>
            <a:ext cx="7720075" cy="10287000"/>
          </a:xfrm>
          <a:custGeom>
            <a:avLst/>
            <a:gdLst/>
            <a:ahLst/>
            <a:cxnLst/>
            <a:rect l="l" t="t" r="r" b="b"/>
            <a:pathLst>
              <a:path w="7720075" h="10287000" extrusionOk="0">
                <a:moveTo>
                  <a:pt x="0" y="0"/>
                </a:moveTo>
                <a:lnTo>
                  <a:pt x="7720075" y="0"/>
                </a:lnTo>
                <a:lnTo>
                  <a:pt x="7720075" y="10287000"/>
                </a:lnTo>
                <a:lnTo>
                  <a:pt x="0" y="10287000"/>
                </a:lnTo>
                <a:lnTo>
                  <a:pt x="0" y="0"/>
                </a:lnTo>
                <a:close/>
              </a:path>
            </a:pathLst>
          </a:custGeom>
          <a:blipFill rotWithShape="1">
            <a:blip r:embed="rId3">
              <a:alphaModFix amt="60000"/>
            </a:blip>
            <a:stretch>
              <a:fillRect r="-99996"/>
            </a:stretch>
          </a:blipFill>
          <a:ln>
            <a:noFill/>
          </a:ln>
          <a:effectLst>
            <a:outerShdw blurRad="200025" dist="19050" dir="5400000" algn="bl" rotWithShape="0">
              <a:srgbClr val="000000">
                <a:alpha val="50000"/>
              </a:srgbClr>
            </a:outerShdw>
          </a:effectLst>
        </p:spPr>
      </p:sp>
      <p:sp>
        <p:nvSpPr>
          <p:cNvPr id="770" name="Google Shape;770;p45"/>
          <p:cNvSpPr/>
          <p:nvPr/>
        </p:nvSpPr>
        <p:spPr>
          <a:xfrm>
            <a:off x="10567925" y="0"/>
            <a:ext cx="7720075" cy="10287000"/>
          </a:xfrm>
          <a:custGeom>
            <a:avLst/>
            <a:gdLst/>
            <a:ahLst/>
            <a:cxnLst/>
            <a:rect l="l" t="t" r="r" b="b"/>
            <a:pathLst>
              <a:path w="7720075" h="10287000" extrusionOk="0">
                <a:moveTo>
                  <a:pt x="0" y="0"/>
                </a:moveTo>
                <a:lnTo>
                  <a:pt x="7720075" y="0"/>
                </a:lnTo>
                <a:lnTo>
                  <a:pt x="7720075" y="10287000"/>
                </a:lnTo>
                <a:lnTo>
                  <a:pt x="0" y="10287000"/>
                </a:lnTo>
                <a:lnTo>
                  <a:pt x="0" y="0"/>
                </a:lnTo>
                <a:close/>
              </a:path>
            </a:pathLst>
          </a:custGeom>
          <a:blipFill rotWithShape="1">
            <a:blip r:embed="rId3">
              <a:alphaModFix amt="60000"/>
            </a:blip>
            <a:stretch>
              <a:fillRect l="-100000"/>
            </a:stretch>
          </a:blipFill>
          <a:ln>
            <a:noFill/>
          </a:ln>
          <a:effectLst>
            <a:outerShdw blurRad="200025" dist="19050" dir="5400000" algn="bl" rotWithShape="0">
              <a:srgbClr val="000000">
                <a:alpha val="50000"/>
              </a:srgbClr>
            </a:outerShdw>
          </a:effectLst>
        </p:spPr>
      </p:sp>
      <p:sp>
        <p:nvSpPr>
          <p:cNvPr id="771" name="Google Shape;771;p45"/>
          <p:cNvSpPr txBox="1"/>
          <p:nvPr/>
        </p:nvSpPr>
        <p:spPr>
          <a:xfrm>
            <a:off x="5937555" y="1875234"/>
            <a:ext cx="6412800" cy="7079400"/>
          </a:xfrm>
          <a:prstGeom prst="rect">
            <a:avLst/>
          </a:prstGeom>
          <a:noFill/>
          <a:ln>
            <a:noFill/>
          </a:ln>
        </p:spPr>
        <p:txBody>
          <a:bodyPr spcFirstLastPara="1" wrap="square" lIns="0" tIns="0" rIns="0" bIns="0" anchor="t" anchorCtr="0">
            <a:spAutoFit/>
          </a:bodyPr>
          <a:lstStyle/>
          <a:p>
            <a:pPr marL="0" marR="0" lvl="0" indent="0" algn="ctr" rtl="0">
              <a:lnSpc>
                <a:spcPct val="144993"/>
              </a:lnSpc>
              <a:spcBef>
                <a:spcPts val="0"/>
              </a:spcBef>
              <a:spcAft>
                <a:spcPts val="0"/>
              </a:spcAft>
              <a:buNone/>
            </a:pPr>
            <a:r>
              <a:rPr lang="en-US" sz="4125" b="1" i="0" u="none" strike="noStrike" cap="none">
                <a:solidFill>
                  <a:srgbClr val="FFFFFF"/>
                </a:solidFill>
                <a:latin typeface="Lexend"/>
                <a:ea typeface="Lexend"/>
                <a:cs typeface="Lexend"/>
                <a:sym typeface="Lexend"/>
              </a:rPr>
              <a:t>T</a:t>
            </a:r>
            <a:endParaRPr b="1">
              <a:latin typeface="Lexend"/>
              <a:ea typeface="Lexend"/>
              <a:cs typeface="Lexend"/>
              <a:sym typeface="Lexend"/>
            </a:endParaRPr>
          </a:p>
          <a:p>
            <a:pPr marL="0" marR="0" lvl="0" indent="0" algn="ctr" rtl="0">
              <a:lnSpc>
                <a:spcPct val="144993"/>
              </a:lnSpc>
              <a:spcBef>
                <a:spcPts val="0"/>
              </a:spcBef>
              <a:spcAft>
                <a:spcPts val="0"/>
              </a:spcAft>
              <a:buNone/>
            </a:pPr>
            <a:r>
              <a:rPr lang="en-US" sz="4125" b="1" i="0" u="none" strike="noStrike" cap="none">
                <a:solidFill>
                  <a:srgbClr val="FFFFFF"/>
                </a:solidFill>
                <a:latin typeface="Lexend"/>
                <a:ea typeface="Lexend"/>
                <a:cs typeface="Lexend"/>
                <a:sym typeface="Lexend"/>
              </a:rPr>
              <a:t>H</a:t>
            </a:r>
            <a:endParaRPr b="1">
              <a:latin typeface="Lexend"/>
              <a:ea typeface="Lexend"/>
              <a:cs typeface="Lexend"/>
              <a:sym typeface="Lexend"/>
            </a:endParaRPr>
          </a:p>
          <a:p>
            <a:pPr marL="0" marR="0" lvl="0" indent="0" algn="ctr" rtl="0">
              <a:lnSpc>
                <a:spcPct val="144993"/>
              </a:lnSpc>
              <a:spcBef>
                <a:spcPts val="0"/>
              </a:spcBef>
              <a:spcAft>
                <a:spcPts val="0"/>
              </a:spcAft>
              <a:buNone/>
            </a:pPr>
            <a:r>
              <a:rPr lang="en-US" sz="4125" b="1" i="0" u="none" strike="noStrike" cap="none">
                <a:solidFill>
                  <a:srgbClr val="FFFFFF"/>
                </a:solidFill>
                <a:latin typeface="Lexend"/>
                <a:ea typeface="Lexend"/>
                <a:cs typeface="Lexend"/>
                <a:sym typeface="Lexend"/>
              </a:rPr>
              <a:t>A</a:t>
            </a:r>
            <a:endParaRPr b="1">
              <a:latin typeface="Lexend"/>
              <a:ea typeface="Lexend"/>
              <a:cs typeface="Lexend"/>
              <a:sym typeface="Lexend"/>
            </a:endParaRPr>
          </a:p>
          <a:p>
            <a:pPr marL="0" marR="0" lvl="0" indent="0" algn="ctr" rtl="0">
              <a:lnSpc>
                <a:spcPct val="144993"/>
              </a:lnSpc>
              <a:spcBef>
                <a:spcPts val="0"/>
              </a:spcBef>
              <a:spcAft>
                <a:spcPts val="0"/>
              </a:spcAft>
              <a:buNone/>
            </a:pPr>
            <a:r>
              <a:rPr lang="en-US" sz="4125" b="1" i="0" u="none" strike="noStrike" cap="none">
                <a:solidFill>
                  <a:srgbClr val="FFFFFF"/>
                </a:solidFill>
                <a:latin typeface="Lexend"/>
                <a:ea typeface="Lexend"/>
                <a:cs typeface="Lexend"/>
                <a:sym typeface="Lexend"/>
              </a:rPr>
              <a:t>N</a:t>
            </a:r>
            <a:endParaRPr b="1">
              <a:latin typeface="Lexend"/>
              <a:ea typeface="Lexend"/>
              <a:cs typeface="Lexend"/>
              <a:sym typeface="Lexend"/>
            </a:endParaRPr>
          </a:p>
          <a:p>
            <a:pPr marL="0" marR="0" lvl="0" indent="0" algn="ctr" rtl="0">
              <a:lnSpc>
                <a:spcPct val="144993"/>
              </a:lnSpc>
              <a:spcBef>
                <a:spcPts val="0"/>
              </a:spcBef>
              <a:spcAft>
                <a:spcPts val="0"/>
              </a:spcAft>
              <a:buNone/>
            </a:pPr>
            <a:r>
              <a:rPr lang="en-US" sz="4125" b="1" i="0" u="none" strike="noStrike" cap="none">
                <a:solidFill>
                  <a:srgbClr val="FFFFFF"/>
                </a:solidFill>
                <a:latin typeface="Lexend"/>
                <a:ea typeface="Lexend"/>
                <a:cs typeface="Lexend"/>
                <a:sym typeface="Lexend"/>
              </a:rPr>
              <a:t>K</a:t>
            </a:r>
            <a:endParaRPr b="1">
              <a:latin typeface="Lexend"/>
              <a:ea typeface="Lexend"/>
              <a:cs typeface="Lexend"/>
              <a:sym typeface="Lexend"/>
            </a:endParaRPr>
          </a:p>
          <a:p>
            <a:pPr marL="0" marR="0" lvl="0" indent="0" algn="ctr" rtl="0">
              <a:lnSpc>
                <a:spcPct val="144993"/>
              </a:lnSpc>
              <a:spcBef>
                <a:spcPts val="0"/>
              </a:spcBef>
              <a:spcAft>
                <a:spcPts val="0"/>
              </a:spcAft>
              <a:buNone/>
            </a:pPr>
            <a:r>
              <a:rPr lang="en-US" sz="4125" b="1" i="0" u="none" strike="noStrike" cap="none">
                <a:solidFill>
                  <a:srgbClr val="FFFFFF"/>
                </a:solidFill>
                <a:latin typeface="Lexend"/>
                <a:ea typeface="Lexend"/>
                <a:cs typeface="Lexend"/>
                <a:sym typeface="Lexend"/>
              </a:rPr>
              <a:t>Y</a:t>
            </a:r>
            <a:endParaRPr b="1">
              <a:latin typeface="Lexend"/>
              <a:ea typeface="Lexend"/>
              <a:cs typeface="Lexend"/>
              <a:sym typeface="Lexend"/>
            </a:endParaRPr>
          </a:p>
          <a:p>
            <a:pPr marL="0" marR="0" lvl="0" indent="0" algn="ctr" rtl="0">
              <a:lnSpc>
                <a:spcPct val="144993"/>
              </a:lnSpc>
              <a:spcBef>
                <a:spcPts val="0"/>
              </a:spcBef>
              <a:spcAft>
                <a:spcPts val="0"/>
              </a:spcAft>
              <a:buNone/>
            </a:pPr>
            <a:r>
              <a:rPr lang="en-US" sz="4125" b="1" i="0" u="none" strike="noStrike" cap="none">
                <a:solidFill>
                  <a:srgbClr val="FFFFFF"/>
                </a:solidFill>
                <a:latin typeface="Lexend"/>
                <a:ea typeface="Lexend"/>
                <a:cs typeface="Lexend"/>
                <a:sym typeface="Lexend"/>
              </a:rPr>
              <a:t>O</a:t>
            </a:r>
            <a:endParaRPr b="1">
              <a:latin typeface="Lexend"/>
              <a:ea typeface="Lexend"/>
              <a:cs typeface="Lexend"/>
              <a:sym typeface="Lexend"/>
            </a:endParaRPr>
          </a:p>
          <a:p>
            <a:pPr marL="0" marR="0" lvl="0" indent="0" algn="ctr" rtl="0">
              <a:lnSpc>
                <a:spcPct val="144993"/>
              </a:lnSpc>
              <a:spcBef>
                <a:spcPts val="0"/>
              </a:spcBef>
              <a:spcAft>
                <a:spcPts val="0"/>
              </a:spcAft>
              <a:buNone/>
            </a:pPr>
            <a:r>
              <a:rPr lang="en-US" sz="4125" b="1" i="0" u="none" strike="noStrike" cap="none">
                <a:solidFill>
                  <a:srgbClr val="FFFFFF"/>
                </a:solidFill>
                <a:latin typeface="Lexend"/>
                <a:ea typeface="Lexend"/>
                <a:cs typeface="Lexend"/>
                <a:sym typeface="Lexend"/>
              </a:rPr>
              <a:t>U</a:t>
            </a:r>
            <a:endParaRPr b="1">
              <a:latin typeface="Lexend"/>
              <a:ea typeface="Lexend"/>
              <a:cs typeface="Lexend"/>
              <a:sym typeface="Lexend"/>
            </a:endParaRPr>
          </a:p>
        </p:txBody>
      </p:sp>
      <p:grpSp>
        <p:nvGrpSpPr>
          <p:cNvPr id="772" name="Google Shape;772;p45"/>
          <p:cNvGrpSpPr/>
          <p:nvPr/>
        </p:nvGrpSpPr>
        <p:grpSpPr>
          <a:xfrm>
            <a:off x="492604" y="318426"/>
            <a:ext cx="1756504" cy="676457"/>
            <a:chOff x="0" y="0"/>
            <a:chExt cx="2342005" cy="901943"/>
          </a:xfrm>
        </p:grpSpPr>
        <p:sp>
          <p:nvSpPr>
            <p:cNvPr id="773" name="Google Shape;773;p45"/>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4">
                <a:alphaModFix/>
              </a:blip>
              <a:stretch>
                <a:fillRect l="-94976" t="-63005" r="-79086" b="-110195"/>
              </a:stretch>
            </a:blipFill>
            <a:ln>
              <a:noFill/>
            </a:ln>
          </p:spPr>
        </p:sp>
        <p:sp>
          <p:nvSpPr>
            <p:cNvPr id="774" name="Google Shape;774;p45"/>
            <p:cNvSpPr/>
            <p:nvPr/>
          </p:nvSpPr>
          <p:spPr>
            <a:xfrm>
              <a:off x="660841" y="297238"/>
              <a:ext cx="1681164" cy="307468"/>
            </a:xfrm>
            <a:custGeom>
              <a:avLst/>
              <a:gdLst/>
              <a:ahLst/>
              <a:cxnLst/>
              <a:rect l="l" t="t" r="r" b="b"/>
              <a:pathLst>
                <a:path w="1681164" h="307468" extrusionOk="0">
                  <a:moveTo>
                    <a:pt x="0" y="0"/>
                  </a:moveTo>
                  <a:lnTo>
                    <a:pt x="1681164" y="0"/>
                  </a:lnTo>
                  <a:lnTo>
                    <a:pt x="1681164" y="307467"/>
                  </a:lnTo>
                  <a:lnTo>
                    <a:pt x="0" y="307467"/>
                  </a:lnTo>
                  <a:lnTo>
                    <a:pt x="0" y="0"/>
                  </a:lnTo>
                  <a:close/>
                </a:path>
              </a:pathLst>
            </a:custGeom>
            <a:blipFill rotWithShape="1">
              <a:blip r:embed="rId4">
                <a:alphaModFix/>
              </a:blip>
              <a:stretch>
                <a:fillRect l="-25537" t="-483676" r="-21038" b="-217669"/>
              </a:stretch>
            </a:blipFill>
            <a:ln>
              <a:noFill/>
            </a:ln>
          </p:spPr>
        </p:sp>
      </p:grpSp>
      <p:sp>
        <p:nvSpPr>
          <p:cNvPr id="775" name="Google Shape;775;p45"/>
          <p:cNvSpPr txBox="1"/>
          <p:nvPr/>
        </p:nvSpPr>
        <p:spPr>
          <a:xfrm>
            <a:off x="252462" y="9773183"/>
            <a:ext cx="1942500" cy="33840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1D252D"/>
                </a:solidFill>
                <a:latin typeface="Arial"/>
                <a:ea typeface="Arial"/>
                <a:cs typeface="Arial"/>
                <a:sym typeface="Arial"/>
              </a:rPr>
              <a:t>Final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92800"/>
        </a:solidFill>
        <a:effectLst/>
      </p:bgPr>
    </p:bg>
    <p:spTree>
      <p:nvGrpSpPr>
        <p:cNvPr id="1" name="Shape 206"/>
        <p:cNvGrpSpPr/>
        <p:nvPr/>
      </p:nvGrpSpPr>
      <p:grpSpPr>
        <a:xfrm>
          <a:off x="0" y="0"/>
          <a:ext cx="0" cy="0"/>
          <a:chOff x="0" y="0"/>
          <a:chExt cx="0" cy="0"/>
        </a:xfrm>
      </p:grpSpPr>
      <p:pic>
        <p:nvPicPr>
          <p:cNvPr id="207" name="Google Shape;207;p16"/>
          <p:cNvPicPr preferRelativeResize="0"/>
          <p:nvPr/>
        </p:nvPicPr>
        <p:blipFill rotWithShape="1">
          <a:blip r:embed="rId3">
            <a:alphaModFix/>
          </a:blip>
          <a:srcRect t="23556" b="23556"/>
          <a:stretch/>
        </p:blipFill>
        <p:spPr>
          <a:xfrm>
            <a:off x="0" y="2805635"/>
            <a:ext cx="18288000" cy="6452665"/>
          </a:xfrm>
          <a:prstGeom prst="rect">
            <a:avLst/>
          </a:prstGeom>
          <a:noFill/>
          <a:ln>
            <a:noFill/>
          </a:ln>
          <a:effectLst>
            <a:outerShdw blurRad="200025" dist="19050" dir="5400000" algn="bl" rotWithShape="0">
              <a:srgbClr val="000000">
                <a:alpha val="50000"/>
              </a:srgbClr>
            </a:outerShdw>
          </a:effectLst>
        </p:spPr>
      </p:pic>
      <p:sp>
        <p:nvSpPr>
          <p:cNvPr id="208" name="Google Shape;208;p16"/>
          <p:cNvSpPr txBox="1"/>
          <p:nvPr/>
        </p:nvSpPr>
        <p:spPr>
          <a:xfrm>
            <a:off x="252462" y="9773183"/>
            <a:ext cx="1942502" cy="35306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F1EAD1"/>
                </a:solidFill>
                <a:latin typeface="Arial"/>
                <a:ea typeface="Arial"/>
                <a:cs typeface="Arial"/>
                <a:sym typeface="Arial"/>
              </a:rPr>
              <a:t>Final Project</a:t>
            </a:r>
            <a:endParaRPr/>
          </a:p>
        </p:txBody>
      </p:sp>
      <p:grpSp>
        <p:nvGrpSpPr>
          <p:cNvPr id="209" name="Google Shape;209;p16"/>
          <p:cNvGrpSpPr/>
          <p:nvPr/>
        </p:nvGrpSpPr>
        <p:grpSpPr>
          <a:xfrm>
            <a:off x="492604" y="318426"/>
            <a:ext cx="1627027" cy="676457"/>
            <a:chOff x="0" y="0"/>
            <a:chExt cx="2169370" cy="901943"/>
          </a:xfrm>
        </p:grpSpPr>
        <p:sp>
          <p:nvSpPr>
            <p:cNvPr id="210" name="Google Shape;210;p16"/>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4">
                <a:alphaModFix/>
              </a:blip>
              <a:stretch>
                <a:fillRect l="-94976" t="-63012" r="-79093" b="-110196"/>
              </a:stretch>
            </a:blipFill>
            <a:ln>
              <a:noFill/>
            </a:ln>
          </p:spPr>
        </p:sp>
        <p:sp>
          <p:nvSpPr>
            <p:cNvPr id="211" name="Google Shape;211;p16"/>
            <p:cNvSpPr txBox="1"/>
            <p:nvPr/>
          </p:nvSpPr>
          <p:spPr>
            <a:xfrm>
              <a:off x="725539" y="294727"/>
              <a:ext cx="1443831" cy="25780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 b="0" i="0" u="none" strike="noStrike" cap="none">
                  <a:solidFill>
                    <a:srgbClr val="F1EAD1"/>
                  </a:solidFill>
                  <a:latin typeface="Arial"/>
                  <a:ea typeface="Arial"/>
                  <a:cs typeface="Arial"/>
                  <a:sym typeface="Arial"/>
                </a:rPr>
                <a:t>CODEFORFUN</a:t>
              </a:r>
              <a:endParaRPr/>
            </a:p>
          </p:txBody>
        </p:sp>
      </p:grpSp>
      <p:sp>
        <p:nvSpPr>
          <p:cNvPr id="212" name="Google Shape;212;p16"/>
          <p:cNvSpPr txBox="1"/>
          <p:nvPr/>
        </p:nvSpPr>
        <p:spPr>
          <a:xfrm>
            <a:off x="137825" y="1740275"/>
            <a:ext cx="14829900" cy="936000"/>
          </a:xfrm>
          <a:prstGeom prst="rect">
            <a:avLst/>
          </a:prstGeom>
          <a:noFill/>
          <a:ln>
            <a:noFill/>
          </a:ln>
        </p:spPr>
        <p:txBody>
          <a:bodyPr spcFirstLastPara="1" wrap="square" lIns="0" tIns="0" rIns="0" bIns="0" anchor="t" anchorCtr="0">
            <a:spAutoFit/>
          </a:bodyPr>
          <a:lstStyle/>
          <a:p>
            <a:pPr marL="0" marR="0" lvl="0" indent="0" algn="ctr" rtl="0">
              <a:lnSpc>
                <a:spcPct val="80002"/>
              </a:lnSpc>
              <a:spcBef>
                <a:spcPts val="0"/>
              </a:spcBef>
              <a:spcAft>
                <a:spcPts val="0"/>
              </a:spcAft>
              <a:buNone/>
            </a:pPr>
            <a:r>
              <a:rPr lang="en-US" sz="7601" b="1" i="0" u="none" strike="noStrike" cap="none">
                <a:solidFill>
                  <a:srgbClr val="F1EAD1"/>
                </a:solidFill>
                <a:latin typeface="Lexend"/>
                <a:ea typeface="Lexend"/>
                <a:cs typeface="Lexend"/>
                <a:sym typeface="Lexend"/>
              </a:rPr>
              <a:t>BUSINESS </a:t>
            </a:r>
            <a:r>
              <a:rPr lang="en-US" sz="7601" b="1" i="0" u="none" strike="noStrike" cap="none">
                <a:solidFill>
                  <a:srgbClr val="FFAF00"/>
                </a:solidFill>
                <a:latin typeface="Lexend"/>
                <a:ea typeface="Lexend"/>
                <a:cs typeface="Lexend"/>
                <a:sym typeface="Lexend"/>
              </a:rPr>
              <a:t>UNDERSTANDING</a:t>
            </a:r>
            <a:endParaRPr sz="100">
              <a:latin typeface="Lexend"/>
              <a:ea typeface="Lexend"/>
              <a:cs typeface="Lexend"/>
              <a:sym typeface="Lexe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2400B"/>
        </a:solidFill>
        <a:effectLst/>
      </p:bgPr>
    </p:bg>
    <p:spTree>
      <p:nvGrpSpPr>
        <p:cNvPr id="1" name="Shape 216"/>
        <p:cNvGrpSpPr/>
        <p:nvPr/>
      </p:nvGrpSpPr>
      <p:grpSpPr>
        <a:xfrm>
          <a:off x="0" y="0"/>
          <a:ext cx="0" cy="0"/>
          <a:chOff x="0" y="0"/>
          <a:chExt cx="0" cy="0"/>
        </a:xfrm>
      </p:grpSpPr>
      <p:grpSp>
        <p:nvGrpSpPr>
          <p:cNvPr id="217" name="Google Shape;217;p17"/>
          <p:cNvGrpSpPr/>
          <p:nvPr/>
        </p:nvGrpSpPr>
        <p:grpSpPr>
          <a:xfrm>
            <a:off x="4623432" y="-495480"/>
            <a:ext cx="14005339" cy="11620700"/>
            <a:chOff x="0" y="-76200"/>
            <a:chExt cx="3688649" cy="3060596"/>
          </a:xfrm>
        </p:grpSpPr>
        <p:sp>
          <p:nvSpPr>
            <p:cNvPr id="218" name="Google Shape;218;p17"/>
            <p:cNvSpPr/>
            <p:nvPr/>
          </p:nvSpPr>
          <p:spPr>
            <a:xfrm>
              <a:off x="0" y="0"/>
              <a:ext cx="3688649" cy="2984396"/>
            </a:xfrm>
            <a:custGeom>
              <a:avLst/>
              <a:gdLst/>
              <a:ahLst/>
              <a:cxnLst/>
              <a:rect l="l" t="t" r="r" b="b"/>
              <a:pathLst>
                <a:path w="3688649" h="2984396" extrusionOk="0">
                  <a:moveTo>
                    <a:pt x="0" y="0"/>
                  </a:moveTo>
                  <a:lnTo>
                    <a:pt x="3688649" y="0"/>
                  </a:lnTo>
                  <a:lnTo>
                    <a:pt x="3688649" y="2984396"/>
                  </a:lnTo>
                  <a:lnTo>
                    <a:pt x="0" y="2984396"/>
                  </a:lnTo>
                  <a:close/>
                </a:path>
              </a:pathLst>
            </a:custGeom>
            <a:solidFill>
              <a:srgbClr val="FFF6ED"/>
            </a:solidFill>
            <a:ln>
              <a:noFill/>
            </a:ln>
          </p:spPr>
        </p:sp>
        <p:sp>
          <p:nvSpPr>
            <p:cNvPr id="219" name="Google Shape;219;p17"/>
            <p:cNvSpPr txBox="1"/>
            <p:nvPr/>
          </p:nvSpPr>
          <p:spPr>
            <a:xfrm>
              <a:off x="0" y="-76200"/>
              <a:ext cx="3688649" cy="3060596"/>
            </a:xfrm>
            <a:prstGeom prst="rect">
              <a:avLst/>
            </a:prstGeom>
            <a:noFill/>
            <a:ln>
              <a:noFill/>
            </a:ln>
          </p:spPr>
          <p:txBody>
            <a:bodyPr spcFirstLastPara="1" wrap="square" lIns="50800" tIns="50800" rIns="50800" bIns="50800" anchor="ctr" anchorCtr="0">
              <a:noAutofit/>
            </a:bodyPr>
            <a:lstStyle/>
            <a:p>
              <a:pPr marL="0" marR="0" lvl="0" indent="0" algn="ctr" rtl="0">
                <a:lnSpc>
                  <a:spcPct val="2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20" name="Google Shape;220;p17"/>
          <p:cNvPicPr preferRelativeResize="0"/>
          <p:nvPr/>
        </p:nvPicPr>
        <p:blipFill rotWithShape="1">
          <a:blip r:embed="rId3">
            <a:alphaModFix/>
          </a:blip>
          <a:srcRect l="14629" r="42301"/>
          <a:stretch/>
        </p:blipFill>
        <p:spPr>
          <a:xfrm>
            <a:off x="1028700" y="1459263"/>
            <a:ext cx="5316604" cy="8229600"/>
          </a:xfrm>
          <a:prstGeom prst="rect">
            <a:avLst/>
          </a:prstGeom>
          <a:noFill/>
          <a:ln>
            <a:noFill/>
          </a:ln>
        </p:spPr>
      </p:pic>
      <p:grpSp>
        <p:nvGrpSpPr>
          <p:cNvPr id="221" name="Google Shape;221;p17"/>
          <p:cNvGrpSpPr/>
          <p:nvPr/>
        </p:nvGrpSpPr>
        <p:grpSpPr>
          <a:xfrm>
            <a:off x="10918025" y="799246"/>
            <a:ext cx="2060192" cy="2060192"/>
            <a:chOff x="0" y="0"/>
            <a:chExt cx="812800" cy="812800"/>
          </a:xfrm>
        </p:grpSpPr>
        <p:sp>
          <p:nvSpPr>
            <p:cNvPr id="222" name="Google Shape;22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107"/>
            </a:solidFill>
            <a:ln>
              <a:noFill/>
            </a:ln>
            <a:effectLst>
              <a:outerShdw blurRad="20002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txBox="1"/>
            <p:nvPr/>
          </p:nvSpPr>
          <p:spPr>
            <a:xfrm>
              <a:off x="76200" y="28575"/>
              <a:ext cx="660400" cy="708025"/>
            </a:xfrm>
            <a:prstGeom prst="rect">
              <a:avLst/>
            </a:prstGeom>
            <a:noFill/>
            <a:ln>
              <a:noFill/>
            </a:ln>
            <a:effectLst>
              <a:outerShdw blurRad="200025" dist="19050" dir="5400000" algn="bl" rotWithShape="0">
                <a:srgbClr val="000000">
                  <a:alpha val="30000"/>
                </a:srgbClr>
              </a:outerShdw>
            </a:effectLst>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4" name="Google Shape;224;p17"/>
          <p:cNvSpPr/>
          <p:nvPr/>
        </p:nvSpPr>
        <p:spPr>
          <a:xfrm>
            <a:off x="2170392" y="1153829"/>
            <a:ext cx="3033220" cy="794152"/>
          </a:xfrm>
          <a:custGeom>
            <a:avLst/>
            <a:gdLst/>
            <a:ahLst/>
            <a:cxnLst/>
            <a:rect l="l" t="t" r="r" b="b"/>
            <a:pathLst>
              <a:path w="3033220" h="794152" extrusionOk="0">
                <a:moveTo>
                  <a:pt x="0" y="0"/>
                </a:moveTo>
                <a:lnTo>
                  <a:pt x="3033220" y="0"/>
                </a:lnTo>
                <a:lnTo>
                  <a:pt x="3033220" y="794152"/>
                </a:lnTo>
                <a:lnTo>
                  <a:pt x="0" y="794152"/>
                </a:lnTo>
                <a:lnTo>
                  <a:pt x="0" y="0"/>
                </a:lnTo>
                <a:close/>
              </a:path>
            </a:pathLst>
          </a:custGeom>
          <a:blipFill rotWithShape="1">
            <a:blip r:embed="rId4">
              <a:alphaModFix/>
            </a:blip>
            <a:stretch>
              <a:fillRect/>
            </a:stretch>
          </a:blipFill>
          <a:ln>
            <a:noFill/>
          </a:ln>
        </p:spPr>
      </p:sp>
      <p:grpSp>
        <p:nvGrpSpPr>
          <p:cNvPr id="225" name="Google Shape;225;p17"/>
          <p:cNvGrpSpPr/>
          <p:nvPr/>
        </p:nvGrpSpPr>
        <p:grpSpPr>
          <a:xfrm>
            <a:off x="492604" y="318426"/>
            <a:ext cx="1627027" cy="676457"/>
            <a:chOff x="0" y="0"/>
            <a:chExt cx="2169370" cy="901943"/>
          </a:xfrm>
        </p:grpSpPr>
        <p:sp>
          <p:nvSpPr>
            <p:cNvPr id="226" name="Google Shape;226;p17"/>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5">
                <a:alphaModFix/>
              </a:blip>
              <a:stretch>
                <a:fillRect l="-94976" t="-63012" r="-79093" b="-110196"/>
              </a:stretch>
            </a:blipFill>
            <a:ln>
              <a:noFill/>
            </a:ln>
          </p:spPr>
        </p:sp>
        <p:sp>
          <p:nvSpPr>
            <p:cNvPr id="227" name="Google Shape;227;p17"/>
            <p:cNvSpPr txBox="1"/>
            <p:nvPr/>
          </p:nvSpPr>
          <p:spPr>
            <a:xfrm>
              <a:off x="725539" y="294727"/>
              <a:ext cx="1443831" cy="25780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 b="0" i="0" u="none" strike="noStrike" cap="none">
                  <a:solidFill>
                    <a:srgbClr val="F1EAD1"/>
                  </a:solidFill>
                  <a:latin typeface="Arial"/>
                  <a:ea typeface="Arial"/>
                  <a:cs typeface="Arial"/>
                  <a:sym typeface="Arial"/>
                </a:rPr>
                <a:t>CODEFORFUN</a:t>
              </a:r>
              <a:endParaRPr/>
            </a:p>
          </p:txBody>
        </p:sp>
      </p:grpSp>
      <p:sp>
        <p:nvSpPr>
          <p:cNvPr id="228" name="Google Shape;228;p17"/>
          <p:cNvSpPr txBox="1"/>
          <p:nvPr/>
        </p:nvSpPr>
        <p:spPr>
          <a:xfrm>
            <a:off x="7075725" y="1525950"/>
            <a:ext cx="6867600" cy="1446600"/>
          </a:xfrm>
          <a:prstGeom prst="rect">
            <a:avLst/>
          </a:prstGeom>
          <a:noFill/>
          <a:ln>
            <a:noFill/>
          </a:ln>
        </p:spPr>
        <p:txBody>
          <a:bodyPr spcFirstLastPara="1" wrap="square" lIns="0" tIns="0" rIns="0" bIns="0" anchor="t" anchorCtr="0">
            <a:spAutoFit/>
          </a:bodyPr>
          <a:lstStyle/>
          <a:p>
            <a:pPr marL="0" marR="0" lvl="0" indent="0" algn="just" rtl="0">
              <a:lnSpc>
                <a:spcPct val="120002"/>
              </a:lnSpc>
              <a:spcBef>
                <a:spcPts val="0"/>
              </a:spcBef>
              <a:spcAft>
                <a:spcPts val="0"/>
              </a:spcAft>
              <a:buNone/>
            </a:pPr>
            <a:r>
              <a:rPr lang="en-US" sz="9399" b="1" i="0" u="none" strike="noStrike" cap="none">
                <a:solidFill>
                  <a:srgbClr val="3C7F72"/>
                </a:solidFill>
                <a:latin typeface="Ultra"/>
                <a:ea typeface="Ultra"/>
                <a:cs typeface="Ultra"/>
                <a:sym typeface="Ultra"/>
              </a:rPr>
              <a:t>Problem</a:t>
            </a:r>
            <a:endParaRPr/>
          </a:p>
        </p:txBody>
      </p:sp>
      <p:sp>
        <p:nvSpPr>
          <p:cNvPr id="229" name="Google Shape;229;p17"/>
          <p:cNvSpPr txBox="1"/>
          <p:nvPr/>
        </p:nvSpPr>
        <p:spPr>
          <a:xfrm>
            <a:off x="7075725" y="3490825"/>
            <a:ext cx="10320900" cy="200100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500" b="0" i="0" u="none" strike="noStrike" cap="none">
                <a:solidFill>
                  <a:srgbClr val="000000"/>
                </a:solidFill>
                <a:latin typeface="Arial"/>
                <a:ea typeface="Arial"/>
                <a:cs typeface="Arial"/>
                <a:sym typeface="Arial"/>
              </a:rPr>
              <a:t>Deposito berjangka merupakan salah satu sumber pendapatan utama bagi Bank</a:t>
            </a:r>
            <a:r>
              <a:rPr lang="en-US" sz="2500"/>
              <a:t> Unity</a:t>
            </a:r>
            <a:r>
              <a:rPr lang="en-US" sz="2500" b="0" i="0" u="none" strike="noStrike" cap="none">
                <a:solidFill>
                  <a:srgbClr val="000000"/>
                </a:solidFill>
                <a:latin typeface="Arial"/>
                <a:ea typeface="Arial"/>
                <a:cs typeface="Arial"/>
                <a:sym typeface="Arial"/>
              </a:rPr>
              <a:t>. Untuk meningkatkan minat nasabah terhadap deposito berjangka, Bank </a:t>
            </a:r>
            <a:r>
              <a:rPr lang="en-US" sz="2500"/>
              <a:t>Unity</a:t>
            </a:r>
            <a:r>
              <a:rPr lang="en-US" sz="2500" b="0" i="0" u="none" strike="noStrike" cap="none">
                <a:solidFill>
                  <a:srgbClr val="000000"/>
                </a:solidFill>
                <a:latin typeface="Arial"/>
                <a:ea typeface="Arial"/>
                <a:cs typeface="Arial"/>
                <a:sym typeface="Arial"/>
              </a:rPr>
              <a:t> berencana  </a:t>
            </a:r>
            <a:r>
              <a:rPr lang="en-US" sz="2500"/>
              <a:t>meningkatkan</a:t>
            </a:r>
            <a:r>
              <a:rPr lang="en-US" sz="2500" b="0" i="0" u="none" strike="noStrike" cap="none">
                <a:solidFill>
                  <a:srgbClr val="000000"/>
                </a:solidFill>
                <a:latin typeface="Arial"/>
                <a:ea typeface="Arial"/>
                <a:cs typeface="Arial"/>
                <a:sym typeface="Arial"/>
              </a:rPr>
              <a:t> kampanye pemasaran khusus kepada nasabah melalui telemarketing. </a:t>
            </a:r>
            <a:endParaRPr/>
          </a:p>
        </p:txBody>
      </p:sp>
      <p:sp>
        <p:nvSpPr>
          <p:cNvPr id="230" name="Google Shape;230;p17"/>
          <p:cNvSpPr txBox="1"/>
          <p:nvPr/>
        </p:nvSpPr>
        <p:spPr>
          <a:xfrm>
            <a:off x="7117600" y="5941924"/>
            <a:ext cx="9661200" cy="200100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500" b="0" i="0" u="none" strike="noStrike" cap="none">
                <a:solidFill>
                  <a:srgbClr val="000000"/>
                </a:solidFill>
                <a:latin typeface="Arial"/>
                <a:ea typeface="Arial"/>
                <a:cs typeface="Arial"/>
                <a:sym typeface="Arial"/>
              </a:rPr>
              <a:t>Conversion Rate nasabah yang setuju mengikuti deposito berjangka saat ini belum optimal, yaitu sebesar 11.6%</a:t>
            </a:r>
            <a:r>
              <a:rPr lang="en-US" sz="2500"/>
              <a:t>. </a:t>
            </a:r>
            <a:endParaRPr sz="2500"/>
          </a:p>
          <a:p>
            <a:pPr marL="0" marR="0" lvl="0" indent="0" algn="just" rtl="0">
              <a:lnSpc>
                <a:spcPct val="140000"/>
              </a:lnSpc>
              <a:spcBef>
                <a:spcPts val="0"/>
              </a:spcBef>
              <a:spcAft>
                <a:spcPts val="0"/>
              </a:spcAft>
              <a:buNone/>
            </a:pPr>
            <a:endParaRPr sz="2500"/>
          </a:p>
          <a:p>
            <a:pPr marL="0" marR="0" lvl="0" indent="0" algn="just" rtl="0">
              <a:lnSpc>
                <a:spcPct val="140000"/>
              </a:lnSpc>
              <a:spcBef>
                <a:spcPts val="0"/>
              </a:spcBef>
              <a:spcAft>
                <a:spcPts val="0"/>
              </a:spcAft>
              <a:buNone/>
            </a:pPr>
            <a:endParaRPr sz="2500"/>
          </a:p>
        </p:txBody>
      </p:sp>
      <p:sp>
        <p:nvSpPr>
          <p:cNvPr id="231" name="Google Shape;231;p17"/>
          <p:cNvSpPr txBox="1"/>
          <p:nvPr/>
        </p:nvSpPr>
        <p:spPr>
          <a:xfrm>
            <a:off x="252462" y="9773183"/>
            <a:ext cx="1942502" cy="35306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F1EAD1"/>
                </a:solidFill>
                <a:latin typeface="Arial"/>
                <a:ea typeface="Arial"/>
                <a:cs typeface="Arial"/>
                <a:sym typeface="Arial"/>
              </a:rPr>
              <a:t>Final Project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6ED"/>
        </a:solidFill>
        <a:effectLst/>
      </p:bgPr>
    </p:bg>
    <p:spTree>
      <p:nvGrpSpPr>
        <p:cNvPr id="1" name="Shape 235"/>
        <p:cNvGrpSpPr/>
        <p:nvPr/>
      </p:nvGrpSpPr>
      <p:grpSpPr>
        <a:xfrm>
          <a:off x="0" y="0"/>
          <a:ext cx="0" cy="0"/>
          <a:chOff x="0" y="0"/>
          <a:chExt cx="0" cy="0"/>
        </a:xfrm>
      </p:grpSpPr>
      <p:sp>
        <p:nvSpPr>
          <p:cNvPr id="236" name="Google Shape;236;p1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6577" t="-288" r="-16576" b="-57522"/>
            </a:stretch>
          </a:blipFill>
          <a:ln>
            <a:noFill/>
          </a:ln>
        </p:spPr>
      </p:sp>
      <p:grpSp>
        <p:nvGrpSpPr>
          <p:cNvPr id="237" name="Google Shape;237;p18"/>
          <p:cNvGrpSpPr/>
          <p:nvPr/>
        </p:nvGrpSpPr>
        <p:grpSpPr>
          <a:xfrm rot="10800000">
            <a:off x="-75574" y="2907381"/>
            <a:ext cx="18733905" cy="4472232"/>
            <a:chOff x="0" y="-66675"/>
            <a:chExt cx="4934000" cy="1177864"/>
          </a:xfrm>
        </p:grpSpPr>
        <p:sp>
          <p:nvSpPr>
            <p:cNvPr id="238" name="Google Shape;238;p18"/>
            <p:cNvSpPr/>
            <p:nvPr/>
          </p:nvSpPr>
          <p:spPr>
            <a:xfrm>
              <a:off x="0" y="0"/>
              <a:ext cx="4934000" cy="1111189"/>
            </a:xfrm>
            <a:custGeom>
              <a:avLst/>
              <a:gdLst/>
              <a:ahLst/>
              <a:cxnLst/>
              <a:rect l="l" t="t" r="r" b="b"/>
              <a:pathLst>
                <a:path w="4934000" h="1111189" extrusionOk="0">
                  <a:moveTo>
                    <a:pt x="0" y="0"/>
                  </a:moveTo>
                  <a:lnTo>
                    <a:pt x="4934000" y="0"/>
                  </a:lnTo>
                  <a:lnTo>
                    <a:pt x="4934000" y="1111189"/>
                  </a:lnTo>
                  <a:lnTo>
                    <a:pt x="0" y="1111189"/>
                  </a:lnTo>
                  <a:close/>
                </a:path>
              </a:pathLst>
            </a:custGeom>
            <a:solidFill>
              <a:srgbClr val="FFF6ED">
                <a:alpha val="93333"/>
              </a:srgbClr>
            </a:solidFill>
            <a:ln>
              <a:noFill/>
            </a:ln>
            <a:effectLst>
              <a:outerShdw blurRad="200025" dist="19050" dir="5400000" algn="bl" rotWithShape="0">
                <a:srgbClr val="000000">
                  <a:alpha val="40000"/>
                </a:srgbClr>
              </a:outerShdw>
            </a:effectLst>
          </p:spPr>
        </p:sp>
        <p:sp>
          <p:nvSpPr>
            <p:cNvPr id="239" name="Google Shape;239;p18"/>
            <p:cNvSpPr txBox="1"/>
            <p:nvPr/>
          </p:nvSpPr>
          <p:spPr>
            <a:xfrm>
              <a:off x="0" y="-66675"/>
              <a:ext cx="4934000" cy="1177864"/>
            </a:xfrm>
            <a:prstGeom prst="rect">
              <a:avLst/>
            </a:prstGeom>
            <a:noFill/>
            <a:ln>
              <a:noFill/>
            </a:ln>
            <a:effectLst>
              <a:outerShdw blurRad="200025" dist="19050" dir="5400000" algn="bl" rotWithShape="0">
                <a:srgbClr val="000000">
                  <a:alpha val="40000"/>
                </a:srgbClr>
              </a:outerShdw>
            </a:effectLst>
          </p:spPr>
          <p:txBody>
            <a:bodyPr spcFirstLastPara="1" wrap="square" lIns="50800" tIns="50800" rIns="50800" bIns="50800" anchor="ctr" anchorCtr="0">
              <a:noAutofit/>
            </a:bodyPr>
            <a:lstStyle/>
            <a:p>
              <a:pPr marL="0" marR="0" lvl="0" indent="0" algn="ctr" rtl="0">
                <a:lnSpc>
                  <a:spcPct val="131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0" name="Google Shape;240;p18"/>
          <p:cNvGrpSpPr/>
          <p:nvPr/>
        </p:nvGrpSpPr>
        <p:grpSpPr>
          <a:xfrm>
            <a:off x="8921110" y="528107"/>
            <a:ext cx="2060192" cy="1963620"/>
            <a:chOff x="0" y="0"/>
            <a:chExt cx="812800" cy="774700"/>
          </a:xfrm>
        </p:grpSpPr>
        <p:sp>
          <p:nvSpPr>
            <p:cNvPr id="241" name="Google Shape;241;p18"/>
            <p:cNvSpPr/>
            <p:nvPr/>
          </p:nvSpPr>
          <p:spPr>
            <a:xfrm>
              <a:off x="0" y="0"/>
              <a:ext cx="812800" cy="774700"/>
            </a:xfrm>
            <a:custGeom>
              <a:avLst/>
              <a:gdLst/>
              <a:ahLst/>
              <a:cxnLst/>
              <a:rect l="l" t="t" r="r" b="b"/>
              <a:pathLst>
                <a:path w="812800" h="774700" extrusionOk="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107"/>
            </a:solidFill>
            <a:ln>
              <a:noFill/>
            </a:ln>
            <a:effectLst>
              <a:outerShdw blurRad="200025" dist="19050" dir="5400000" algn="bl" rotWithShape="0">
                <a:srgbClr val="000000">
                  <a:alpha val="50000"/>
                </a:srgbClr>
              </a:outerShdw>
            </a:effectLst>
          </p:spPr>
        </p:sp>
        <p:sp>
          <p:nvSpPr>
            <p:cNvPr id="242" name="Google Shape;242;p18"/>
            <p:cNvSpPr txBox="1"/>
            <p:nvPr/>
          </p:nvSpPr>
          <p:spPr>
            <a:xfrm>
              <a:off x="228600" y="219075"/>
              <a:ext cx="355600" cy="390525"/>
            </a:xfrm>
            <a:prstGeom prst="rect">
              <a:avLst/>
            </a:prstGeom>
            <a:noFill/>
            <a:ln>
              <a:noFill/>
            </a:ln>
            <a:effectLst>
              <a:outerShdw blurRad="200025" dist="19050" dir="5400000" algn="bl" rotWithShape="0">
                <a:srgbClr val="000000">
                  <a:alpha val="50000"/>
                </a:srgbClr>
              </a:outerShdw>
            </a:effectLst>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3" name="Google Shape;243;p18"/>
          <p:cNvSpPr/>
          <p:nvPr/>
        </p:nvSpPr>
        <p:spPr>
          <a:xfrm>
            <a:off x="7893269" y="3445788"/>
            <a:ext cx="2055680" cy="1850112"/>
          </a:xfrm>
          <a:custGeom>
            <a:avLst/>
            <a:gdLst/>
            <a:ahLst/>
            <a:cxnLst/>
            <a:rect l="l" t="t" r="r" b="b"/>
            <a:pathLst>
              <a:path w="2055680" h="1850112" extrusionOk="0">
                <a:moveTo>
                  <a:pt x="0" y="0"/>
                </a:moveTo>
                <a:lnTo>
                  <a:pt x="2055681" y="0"/>
                </a:lnTo>
                <a:lnTo>
                  <a:pt x="2055681" y="1850112"/>
                </a:lnTo>
                <a:lnTo>
                  <a:pt x="0" y="1850112"/>
                </a:lnTo>
                <a:lnTo>
                  <a:pt x="0" y="0"/>
                </a:lnTo>
                <a:close/>
              </a:path>
            </a:pathLst>
          </a:custGeom>
          <a:blipFill rotWithShape="1">
            <a:blip r:embed="rId4">
              <a:alphaModFix/>
            </a:blip>
            <a:stretch>
              <a:fillRect/>
            </a:stretch>
          </a:blipFill>
          <a:ln>
            <a:noFill/>
          </a:ln>
          <a:effectLst>
            <a:outerShdw blurRad="57150" dist="19050" dir="5400000" algn="bl" rotWithShape="0">
              <a:srgbClr val="000000">
                <a:alpha val="50000"/>
              </a:srgbClr>
            </a:outerShdw>
          </a:effectLst>
        </p:spPr>
      </p:sp>
      <p:sp>
        <p:nvSpPr>
          <p:cNvPr id="244" name="Google Shape;244;p18"/>
          <p:cNvSpPr txBox="1"/>
          <p:nvPr/>
        </p:nvSpPr>
        <p:spPr>
          <a:xfrm>
            <a:off x="7203724" y="1221325"/>
            <a:ext cx="3777600" cy="1385100"/>
          </a:xfrm>
          <a:prstGeom prst="rect">
            <a:avLst/>
          </a:prstGeom>
          <a:noFill/>
          <a:ln>
            <a:noFill/>
          </a:ln>
        </p:spPr>
        <p:txBody>
          <a:bodyPr spcFirstLastPara="1" wrap="square" lIns="0" tIns="0" rIns="0" bIns="0" anchor="t" anchorCtr="0">
            <a:spAutoFit/>
          </a:bodyPr>
          <a:lstStyle/>
          <a:p>
            <a:pPr marL="0" marR="0" lvl="0" indent="0" algn="just" rtl="0">
              <a:lnSpc>
                <a:spcPct val="120002"/>
              </a:lnSpc>
              <a:spcBef>
                <a:spcPts val="0"/>
              </a:spcBef>
              <a:spcAft>
                <a:spcPts val="0"/>
              </a:spcAft>
              <a:buNone/>
            </a:pPr>
            <a:r>
              <a:rPr lang="en-US" sz="8999" b="1" i="0" u="none" strike="noStrike" cap="none">
                <a:solidFill>
                  <a:srgbClr val="992800"/>
                </a:solidFill>
                <a:latin typeface="Lexend"/>
                <a:ea typeface="Lexend"/>
                <a:cs typeface="Lexend"/>
                <a:sym typeface="Lexend"/>
              </a:rPr>
              <a:t>Goal</a:t>
            </a:r>
            <a:endParaRPr sz="1000" b="1">
              <a:latin typeface="Lexend"/>
              <a:ea typeface="Lexend"/>
              <a:cs typeface="Lexend"/>
              <a:sym typeface="Lexend"/>
            </a:endParaRPr>
          </a:p>
        </p:txBody>
      </p:sp>
      <p:sp>
        <p:nvSpPr>
          <p:cNvPr id="245" name="Google Shape;245;p18"/>
          <p:cNvSpPr txBox="1"/>
          <p:nvPr/>
        </p:nvSpPr>
        <p:spPr>
          <a:xfrm>
            <a:off x="3688925" y="5741975"/>
            <a:ext cx="10437000" cy="507900"/>
          </a:xfrm>
          <a:prstGeom prst="rect">
            <a:avLst/>
          </a:prstGeom>
          <a:noFill/>
          <a:ln>
            <a:noFill/>
          </a:ln>
        </p:spPr>
        <p:txBody>
          <a:bodyPr spcFirstLastPara="1" wrap="square" lIns="0" tIns="0" rIns="0" bIns="0" anchor="t" anchorCtr="0">
            <a:spAutoFit/>
          </a:bodyPr>
          <a:lstStyle/>
          <a:p>
            <a:pPr marL="0" marR="0" lvl="0" indent="0" algn="just" rtl="0">
              <a:lnSpc>
                <a:spcPct val="140011"/>
              </a:lnSpc>
              <a:spcBef>
                <a:spcPts val="0"/>
              </a:spcBef>
              <a:spcAft>
                <a:spcPts val="0"/>
              </a:spcAft>
              <a:buNone/>
            </a:pPr>
            <a:r>
              <a:rPr lang="en-US" sz="3299" b="0" i="0" u="none" strike="noStrike" cap="none">
                <a:solidFill>
                  <a:srgbClr val="000000"/>
                </a:solidFill>
                <a:latin typeface="Arial"/>
                <a:ea typeface="Arial"/>
                <a:cs typeface="Arial"/>
                <a:sym typeface="Arial"/>
              </a:rPr>
              <a:t>Meningkatkan conversion rate menjadi sebesar </a:t>
            </a:r>
            <a:r>
              <a:rPr lang="en-US" sz="3299"/>
              <a:t>16</a:t>
            </a:r>
            <a:r>
              <a:rPr lang="en-US" sz="3299" b="0" i="0" u="none" strike="noStrike" cap="none">
                <a:solidFill>
                  <a:srgbClr val="000000"/>
                </a:solidFill>
                <a:latin typeface="Arial"/>
                <a:ea typeface="Arial"/>
                <a:cs typeface="Arial"/>
                <a:sym typeface="Arial"/>
              </a:rPr>
              <a:t>%</a:t>
            </a:r>
            <a:endParaRPr sz="1100"/>
          </a:p>
        </p:txBody>
      </p:sp>
      <p:sp>
        <p:nvSpPr>
          <p:cNvPr id="246" name="Google Shape;246;p18"/>
          <p:cNvSpPr txBox="1"/>
          <p:nvPr/>
        </p:nvSpPr>
        <p:spPr>
          <a:xfrm>
            <a:off x="252462" y="9773183"/>
            <a:ext cx="1942502" cy="35306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1D252D"/>
                </a:solidFill>
                <a:latin typeface="Arial"/>
                <a:ea typeface="Arial"/>
                <a:cs typeface="Arial"/>
                <a:sym typeface="Arial"/>
              </a:rPr>
              <a:t>Final Project</a:t>
            </a:r>
            <a:endParaRPr/>
          </a:p>
        </p:txBody>
      </p:sp>
      <p:grpSp>
        <p:nvGrpSpPr>
          <p:cNvPr id="247" name="Google Shape;247;p18"/>
          <p:cNvGrpSpPr/>
          <p:nvPr/>
        </p:nvGrpSpPr>
        <p:grpSpPr>
          <a:xfrm>
            <a:off x="492604" y="318426"/>
            <a:ext cx="1627027" cy="676457"/>
            <a:chOff x="0" y="0"/>
            <a:chExt cx="2169370" cy="901943"/>
          </a:xfrm>
        </p:grpSpPr>
        <p:sp>
          <p:nvSpPr>
            <p:cNvPr id="248" name="Google Shape;248;p18"/>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5">
                <a:alphaModFix/>
              </a:blip>
              <a:stretch>
                <a:fillRect l="-94976" t="-63012" r="-79093" b="-110196"/>
              </a:stretch>
            </a:blipFill>
            <a:ln>
              <a:noFill/>
            </a:ln>
          </p:spPr>
        </p:sp>
        <p:sp>
          <p:nvSpPr>
            <p:cNvPr id="249" name="Google Shape;249;p18"/>
            <p:cNvSpPr txBox="1"/>
            <p:nvPr/>
          </p:nvSpPr>
          <p:spPr>
            <a:xfrm>
              <a:off x="725539" y="294727"/>
              <a:ext cx="1443831" cy="25780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 b="0" i="0" u="none" strike="noStrike" cap="none">
                  <a:solidFill>
                    <a:srgbClr val="F1EAD1"/>
                  </a:solidFill>
                  <a:latin typeface="Arial"/>
                  <a:ea typeface="Arial"/>
                  <a:cs typeface="Arial"/>
                  <a:sym typeface="Arial"/>
                </a:rPr>
                <a:t>CODEFORFUN</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6ED"/>
        </a:solidFill>
        <a:effectLst/>
      </p:bgPr>
    </p:bg>
    <p:spTree>
      <p:nvGrpSpPr>
        <p:cNvPr id="1" name="Shape 253"/>
        <p:cNvGrpSpPr/>
        <p:nvPr/>
      </p:nvGrpSpPr>
      <p:grpSpPr>
        <a:xfrm>
          <a:off x="0" y="0"/>
          <a:ext cx="0" cy="0"/>
          <a:chOff x="0" y="0"/>
          <a:chExt cx="0" cy="0"/>
        </a:xfrm>
      </p:grpSpPr>
      <p:sp>
        <p:nvSpPr>
          <p:cNvPr id="254" name="Google Shape;254;p19"/>
          <p:cNvSpPr/>
          <p:nvPr/>
        </p:nvSpPr>
        <p:spPr>
          <a:xfrm rot="821406">
            <a:off x="-1659415" y="-1204214"/>
            <a:ext cx="8665202" cy="9393251"/>
          </a:xfrm>
          <a:custGeom>
            <a:avLst/>
            <a:gdLst/>
            <a:ahLst/>
            <a:cxnLst/>
            <a:rect l="l" t="t" r="r" b="b"/>
            <a:pathLst>
              <a:path w="8665202" h="9393251" extrusionOk="0">
                <a:moveTo>
                  <a:pt x="0" y="0"/>
                </a:moveTo>
                <a:lnTo>
                  <a:pt x="8665202" y="0"/>
                </a:lnTo>
                <a:lnTo>
                  <a:pt x="8665202" y="9393251"/>
                </a:lnTo>
                <a:lnTo>
                  <a:pt x="0" y="9393251"/>
                </a:lnTo>
                <a:lnTo>
                  <a:pt x="0" y="0"/>
                </a:lnTo>
                <a:close/>
              </a:path>
            </a:pathLst>
          </a:custGeom>
          <a:blipFill rotWithShape="1">
            <a:blip r:embed="rId3">
              <a:alphaModFix/>
            </a:blip>
            <a:stretch>
              <a:fillRect l="-28719" r="-36250" b="-1583"/>
            </a:stretch>
          </a:blipFill>
          <a:ln>
            <a:noFill/>
          </a:ln>
        </p:spPr>
      </p:sp>
      <p:grpSp>
        <p:nvGrpSpPr>
          <p:cNvPr id="255" name="Google Shape;255;p19"/>
          <p:cNvGrpSpPr/>
          <p:nvPr/>
        </p:nvGrpSpPr>
        <p:grpSpPr>
          <a:xfrm rot="-2700000">
            <a:off x="501491" y="3000207"/>
            <a:ext cx="10949953" cy="5599587"/>
            <a:chOff x="0" y="-19050"/>
            <a:chExt cx="2883938" cy="1474788"/>
          </a:xfrm>
        </p:grpSpPr>
        <p:sp>
          <p:nvSpPr>
            <p:cNvPr id="256" name="Google Shape;256;p19"/>
            <p:cNvSpPr/>
            <p:nvPr/>
          </p:nvSpPr>
          <p:spPr>
            <a:xfrm>
              <a:off x="0" y="0"/>
              <a:ext cx="2883938" cy="1455738"/>
            </a:xfrm>
            <a:custGeom>
              <a:avLst/>
              <a:gdLst/>
              <a:ahLst/>
              <a:cxnLst/>
              <a:rect l="l" t="t" r="r" b="b"/>
              <a:pathLst>
                <a:path w="2883938" h="1455738" extrusionOk="0">
                  <a:moveTo>
                    <a:pt x="0" y="0"/>
                  </a:moveTo>
                  <a:lnTo>
                    <a:pt x="2883938" y="0"/>
                  </a:lnTo>
                  <a:lnTo>
                    <a:pt x="2883938" y="1455738"/>
                  </a:lnTo>
                  <a:lnTo>
                    <a:pt x="0" y="1455738"/>
                  </a:lnTo>
                  <a:close/>
                </a:path>
              </a:pathLst>
            </a:custGeom>
            <a:solidFill>
              <a:srgbClr val="FFF6ED"/>
            </a:solidFill>
            <a:ln>
              <a:noFill/>
            </a:ln>
          </p:spPr>
        </p:sp>
        <p:sp>
          <p:nvSpPr>
            <p:cNvPr id="257" name="Google Shape;257;p19"/>
            <p:cNvSpPr txBox="1"/>
            <p:nvPr/>
          </p:nvSpPr>
          <p:spPr>
            <a:xfrm>
              <a:off x="0" y="-19050"/>
              <a:ext cx="2883938" cy="1474788"/>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8" name="Google Shape;258;p19"/>
          <p:cNvGrpSpPr/>
          <p:nvPr/>
        </p:nvGrpSpPr>
        <p:grpSpPr>
          <a:xfrm>
            <a:off x="2166389" y="7386856"/>
            <a:ext cx="10116299" cy="2265887"/>
            <a:chOff x="0" y="0"/>
            <a:chExt cx="13488399" cy="3021183"/>
          </a:xfrm>
        </p:grpSpPr>
        <p:sp>
          <p:nvSpPr>
            <p:cNvPr id="259" name="Google Shape;259;p19"/>
            <p:cNvSpPr/>
            <p:nvPr/>
          </p:nvSpPr>
          <p:spPr>
            <a:xfrm>
              <a:off x="1851180" y="296040"/>
              <a:ext cx="11637219" cy="2428889"/>
            </a:xfrm>
            <a:custGeom>
              <a:avLst/>
              <a:gdLst/>
              <a:ahLst/>
              <a:cxnLst/>
              <a:rect l="l" t="t" r="r" b="b"/>
              <a:pathLst>
                <a:path w="7923870" h="1653849" extrusionOk="0">
                  <a:moveTo>
                    <a:pt x="6515802" y="0"/>
                  </a:moveTo>
                  <a:cubicBezTo>
                    <a:pt x="0" y="0"/>
                    <a:pt x="0" y="0"/>
                    <a:pt x="0" y="0"/>
                  </a:cubicBezTo>
                  <a:cubicBezTo>
                    <a:pt x="0" y="1653849"/>
                    <a:pt x="0" y="1653849"/>
                    <a:pt x="0" y="1653849"/>
                  </a:cubicBezTo>
                  <a:cubicBezTo>
                    <a:pt x="6515802" y="1653849"/>
                    <a:pt x="6515802" y="1653849"/>
                    <a:pt x="6515802" y="1653849"/>
                  </a:cubicBezTo>
                  <a:cubicBezTo>
                    <a:pt x="7291364" y="1653849"/>
                    <a:pt x="7923870" y="1282440"/>
                    <a:pt x="7923870" y="826852"/>
                  </a:cubicBezTo>
                  <a:cubicBezTo>
                    <a:pt x="7923870" y="371263"/>
                    <a:pt x="7291363" y="0"/>
                    <a:pt x="6515802" y="0"/>
                  </a:cubicBezTo>
                  <a:close/>
                </a:path>
              </a:pathLst>
            </a:custGeom>
            <a:solidFill>
              <a:srgbClr val="FFC30F"/>
            </a:soli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0" y="0"/>
              <a:ext cx="3017826" cy="3021183"/>
            </a:xfrm>
            <a:custGeom>
              <a:avLst/>
              <a:gdLst/>
              <a:ahLst/>
              <a:cxnLst/>
              <a:rect l="l" t="t" r="r" b="b"/>
              <a:pathLst>
                <a:path w="2054860" h="2057146" extrusionOk="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D252D"/>
            </a:soli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878368" y="583110"/>
              <a:ext cx="1261118" cy="1854808"/>
            </a:xfrm>
            <a:custGeom>
              <a:avLst/>
              <a:gdLst/>
              <a:ahLst/>
              <a:cxnLst/>
              <a:rect l="l" t="t" r="r" b="b"/>
              <a:pathLst>
                <a:path w="1261118" h="1854808" extrusionOk="0">
                  <a:moveTo>
                    <a:pt x="0" y="0"/>
                  </a:moveTo>
                  <a:lnTo>
                    <a:pt x="1261118" y="0"/>
                  </a:lnTo>
                  <a:lnTo>
                    <a:pt x="1261118" y="1854807"/>
                  </a:lnTo>
                  <a:lnTo>
                    <a:pt x="0" y="1854807"/>
                  </a:lnTo>
                  <a:lnTo>
                    <a:pt x="0" y="0"/>
                  </a:lnTo>
                  <a:close/>
                </a:path>
              </a:pathLst>
            </a:custGeom>
            <a:blipFill rotWithShape="1">
              <a:blip r:embed="rId4">
                <a:alphaModFix/>
              </a:blip>
              <a:stretch>
                <a:fillRect/>
              </a:stretch>
            </a:blipFill>
            <a:ln>
              <a:noFill/>
            </a:ln>
          </p:spPr>
        </p:sp>
        <p:sp>
          <p:nvSpPr>
            <p:cNvPr id="262" name="Google Shape;262;p19"/>
            <p:cNvSpPr txBox="1"/>
            <p:nvPr/>
          </p:nvSpPr>
          <p:spPr>
            <a:xfrm>
              <a:off x="3207481" y="796625"/>
              <a:ext cx="9058500" cy="1582200"/>
            </a:xfrm>
            <a:prstGeom prst="rect">
              <a:avLst/>
            </a:prstGeom>
            <a:noFill/>
            <a:ln>
              <a:noFill/>
            </a:ln>
          </p:spPr>
          <p:txBody>
            <a:bodyPr spcFirstLastPara="1" wrap="square" lIns="0" tIns="0" rIns="0" bIns="0" anchor="t" anchorCtr="0">
              <a:spAutoFit/>
            </a:bodyPr>
            <a:lstStyle/>
            <a:p>
              <a:pPr marL="0" marR="0" lvl="0" indent="0" algn="just" rtl="0">
                <a:lnSpc>
                  <a:spcPct val="138015"/>
                </a:lnSpc>
                <a:spcBef>
                  <a:spcPts val="0"/>
                </a:spcBef>
                <a:spcAft>
                  <a:spcPts val="0"/>
                </a:spcAft>
                <a:buNone/>
              </a:pPr>
              <a:r>
                <a:rPr lang="en-US" sz="2050" b="1" i="0" u="none" strike="noStrike" cap="none">
                  <a:solidFill>
                    <a:srgbClr val="231F20"/>
                  </a:solidFill>
                </a:rPr>
                <a:t>Memberikan rekomendasi untuk meningkatkan dan mengembangkan segmentasi pasar produk deposito berjangka</a:t>
              </a:r>
              <a:endParaRPr sz="2050" b="1"/>
            </a:p>
          </p:txBody>
        </p:sp>
      </p:grpSp>
      <p:grpSp>
        <p:nvGrpSpPr>
          <p:cNvPr id="263" name="Google Shape;263;p19"/>
          <p:cNvGrpSpPr/>
          <p:nvPr/>
        </p:nvGrpSpPr>
        <p:grpSpPr>
          <a:xfrm>
            <a:off x="4782114" y="4859133"/>
            <a:ext cx="9448875" cy="2264208"/>
            <a:chOff x="0" y="0"/>
            <a:chExt cx="12598500" cy="3018944"/>
          </a:xfrm>
        </p:grpSpPr>
        <p:sp>
          <p:nvSpPr>
            <p:cNvPr id="264" name="Google Shape;264;p19"/>
            <p:cNvSpPr/>
            <p:nvPr/>
          </p:nvSpPr>
          <p:spPr>
            <a:xfrm>
              <a:off x="1565575" y="294982"/>
              <a:ext cx="11032925" cy="2428889"/>
            </a:xfrm>
            <a:custGeom>
              <a:avLst/>
              <a:gdLst/>
              <a:ahLst/>
              <a:cxnLst/>
              <a:rect l="l" t="t" r="r" b="b"/>
              <a:pathLst>
                <a:path w="7512401" h="1653849" extrusionOk="0">
                  <a:moveTo>
                    <a:pt x="6177451" y="0"/>
                  </a:moveTo>
                  <a:cubicBezTo>
                    <a:pt x="0" y="0"/>
                    <a:pt x="0" y="0"/>
                    <a:pt x="0" y="0"/>
                  </a:cubicBezTo>
                  <a:cubicBezTo>
                    <a:pt x="0" y="1653849"/>
                    <a:pt x="0" y="1653849"/>
                    <a:pt x="0" y="1653849"/>
                  </a:cubicBezTo>
                  <a:cubicBezTo>
                    <a:pt x="6177451" y="1653849"/>
                    <a:pt x="6177451" y="1653849"/>
                    <a:pt x="6177451" y="1653849"/>
                  </a:cubicBezTo>
                  <a:cubicBezTo>
                    <a:pt x="6912740" y="1653849"/>
                    <a:pt x="7512401" y="1282440"/>
                    <a:pt x="7512401" y="826852"/>
                  </a:cubicBezTo>
                  <a:cubicBezTo>
                    <a:pt x="7512401" y="371263"/>
                    <a:pt x="6912739" y="0"/>
                    <a:pt x="6177451" y="0"/>
                  </a:cubicBezTo>
                  <a:close/>
                </a:path>
              </a:pathLst>
            </a:custGeom>
            <a:solidFill>
              <a:srgbClr val="FFC30F"/>
            </a:soli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0" y="0"/>
              <a:ext cx="3018944" cy="3018944"/>
            </a:xfrm>
            <a:custGeom>
              <a:avLst/>
              <a:gdLst/>
              <a:ahLst/>
              <a:cxnLst/>
              <a:rect l="l" t="t" r="r" b="b"/>
              <a:pathLst>
                <a:path w="2055622" h="2055622" extrusionOk="0">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1D252D"/>
            </a:soli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txBox="1"/>
            <p:nvPr/>
          </p:nvSpPr>
          <p:spPr>
            <a:xfrm>
              <a:off x="3256615" y="795656"/>
              <a:ext cx="8301900" cy="1582200"/>
            </a:xfrm>
            <a:prstGeom prst="rect">
              <a:avLst/>
            </a:prstGeom>
            <a:noFill/>
            <a:ln>
              <a:noFill/>
            </a:ln>
          </p:spPr>
          <p:txBody>
            <a:bodyPr spcFirstLastPara="1" wrap="square" lIns="0" tIns="0" rIns="0" bIns="0" anchor="t" anchorCtr="0">
              <a:spAutoFit/>
            </a:bodyPr>
            <a:lstStyle/>
            <a:p>
              <a:pPr marL="0" marR="0" lvl="0" indent="0" algn="just" rtl="0">
                <a:lnSpc>
                  <a:spcPct val="138015"/>
                </a:lnSpc>
                <a:spcBef>
                  <a:spcPts val="0"/>
                </a:spcBef>
                <a:spcAft>
                  <a:spcPts val="0"/>
                </a:spcAft>
                <a:buNone/>
              </a:pPr>
              <a:r>
                <a:rPr lang="en-US" sz="2050" b="1" i="0" u="none" strike="noStrike" cap="none">
                  <a:solidFill>
                    <a:srgbClr val="231F20"/>
                  </a:solidFill>
                </a:rPr>
                <a:t>Mengidentifikasi faktor kunci yang memengaruhi keputusan nasabah untuk berpartisipasi dalam deposito berjangka.</a:t>
              </a:r>
              <a:endParaRPr sz="2050" b="1"/>
            </a:p>
          </p:txBody>
        </p:sp>
      </p:grpSp>
      <p:grpSp>
        <p:nvGrpSpPr>
          <p:cNvPr id="267" name="Google Shape;267;p19"/>
          <p:cNvGrpSpPr/>
          <p:nvPr/>
        </p:nvGrpSpPr>
        <p:grpSpPr>
          <a:xfrm>
            <a:off x="7190214" y="2337110"/>
            <a:ext cx="8915063" cy="2265887"/>
            <a:chOff x="0" y="0"/>
            <a:chExt cx="11886751" cy="3021183"/>
          </a:xfrm>
        </p:grpSpPr>
        <p:sp>
          <p:nvSpPr>
            <p:cNvPr id="268" name="Google Shape;268;p19"/>
            <p:cNvSpPr/>
            <p:nvPr/>
          </p:nvSpPr>
          <p:spPr>
            <a:xfrm>
              <a:off x="2126888" y="296040"/>
              <a:ext cx="9759863" cy="2428889"/>
            </a:xfrm>
            <a:custGeom>
              <a:avLst/>
              <a:gdLst/>
              <a:ahLst/>
              <a:cxnLst/>
              <a:rect l="l" t="t" r="r" b="b"/>
              <a:pathLst>
                <a:path w="6645564" h="1653849" extrusionOk="0">
                  <a:moveTo>
                    <a:pt x="5464651" y="0"/>
                  </a:moveTo>
                  <a:cubicBezTo>
                    <a:pt x="0" y="0"/>
                    <a:pt x="0" y="0"/>
                    <a:pt x="0" y="0"/>
                  </a:cubicBezTo>
                  <a:cubicBezTo>
                    <a:pt x="0" y="1653849"/>
                    <a:pt x="0" y="1653849"/>
                    <a:pt x="0" y="1653849"/>
                  </a:cubicBezTo>
                  <a:cubicBezTo>
                    <a:pt x="5464651" y="1653849"/>
                    <a:pt x="5464651" y="1653849"/>
                    <a:pt x="5464651" y="1653849"/>
                  </a:cubicBezTo>
                  <a:cubicBezTo>
                    <a:pt x="6115097" y="1653849"/>
                    <a:pt x="6645564" y="1282440"/>
                    <a:pt x="6645564" y="826852"/>
                  </a:cubicBezTo>
                  <a:cubicBezTo>
                    <a:pt x="6645564" y="371263"/>
                    <a:pt x="6115096" y="0"/>
                    <a:pt x="5464651" y="0"/>
                  </a:cubicBezTo>
                  <a:close/>
                </a:path>
              </a:pathLst>
            </a:custGeom>
            <a:solidFill>
              <a:srgbClr val="FFC30F"/>
            </a:solidFill>
            <a:ln>
              <a:noFill/>
            </a:ln>
            <a:effectLst>
              <a:outerShdw blurRad="200025" dist="190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0" y="0"/>
              <a:ext cx="3023048" cy="3021183"/>
            </a:xfrm>
            <a:custGeom>
              <a:avLst/>
              <a:gdLst/>
              <a:ahLst/>
              <a:cxnLst/>
              <a:rect l="l" t="t" r="r" b="b"/>
              <a:pathLst>
                <a:path w="2058416" h="2057146" extrusionOk="0">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D252D"/>
            </a:solidFill>
            <a:ln>
              <a:noFill/>
            </a:ln>
            <a:effectLst>
              <a:outerShdw blurRad="200025" dist="190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647208" y="631873"/>
              <a:ext cx="1728726" cy="1757281"/>
            </a:xfrm>
            <a:custGeom>
              <a:avLst/>
              <a:gdLst/>
              <a:ahLst/>
              <a:cxnLst/>
              <a:rect l="l" t="t" r="r" b="b"/>
              <a:pathLst>
                <a:path w="1728726" h="1757281" extrusionOk="0">
                  <a:moveTo>
                    <a:pt x="0" y="0"/>
                  </a:moveTo>
                  <a:lnTo>
                    <a:pt x="1728726" y="0"/>
                  </a:lnTo>
                  <a:lnTo>
                    <a:pt x="1728726" y="1757281"/>
                  </a:lnTo>
                  <a:lnTo>
                    <a:pt x="0" y="1757281"/>
                  </a:lnTo>
                  <a:lnTo>
                    <a:pt x="0" y="0"/>
                  </a:lnTo>
                  <a:close/>
                </a:path>
              </a:pathLst>
            </a:custGeom>
            <a:blipFill rotWithShape="1">
              <a:blip r:embed="rId5">
                <a:alphaModFix/>
              </a:blip>
              <a:stretch>
                <a:fillRect/>
              </a:stretch>
            </a:blipFill>
            <a:ln>
              <a:noFill/>
            </a:ln>
          </p:spPr>
        </p:sp>
        <p:sp>
          <p:nvSpPr>
            <p:cNvPr id="271" name="Google Shape;271;p19"/>
            <p:cNvSpPr txBox="1"/>
            <p:nvPr/>
          </p:nvSpPr>
          <p:spPr>
            <a:xfrm>
              <a:off x="3179415" y="751719"/>
              <a:ext cx="7814400" cy="1582200"/>
            </a:xfrm>
            <a:prstGeom prst="rect">
              <a:avLst/>
            </a:prstGeom>
            <a:noFill/>
            <a:ln>
              <a:noFill/>
            </a:ln>
            <a:effectLst>
              <a:outerShdw blurRad="200025" dist="19050" dir="5400000" algn="bl" rotWithShape="0">
                <a:srgbClr val="000000">
                  <a:alpha val="10000"/>
                </a:srgbClr>
              </a:outerShdw>
            </a:effectLst>
          </p:spPr>
          <p:txBody>
            <a:bodyPr spcFirstLastPara="1" wrap="square" lIns="0" tIns="0" rIns="0" bIns="0" anchor="t" anchorCtr="0">
              <a:spAutoFit/>
            </a:bodyPr>
            <a:lstStyle/>
            <a:p>
              <a:pPr marL="0" marR="0" lvl="0" indent="0" algn="just" rtl="0">
                <a:lnSpc>
                  <a:spcPct val="138015"/>
                </a:lnSpc>
                <a:spcBef>
                  <a:spcPts val="0"/>
                </a:spcBef>
                <a:spcAft>
                  <a:spcPts val="0"/>
                </a:spcAft>
                <a:buNone/>
              </a:pPr>
              <a:r>
                <a:rPr lang="en-US" sz="2050" b="1" i="0" u="none" strike="noStrike" cap="none">
                  <a:solidFill>
                    <a:srgbClr val="231F20"/>
                  </a:solidFill>
                </a:rPr>
                <a:t>Mengembangkan model machine learning untuk memprediksi pelanggan yang potensial berlangganan deposito berjangka.</a:t>
              </a:r>
              <a:endParaRPr sz="2050" b="1"/>
            </a:p>
          </p:txBody>
        </p:sp>
      </p:grpSp>
      <p:grpSp>
        <p:nvGrpSpPr>
          <p:cNvPr id="272" name="Google Shape;272;p19"/>
          <p:cNvGrpSpPr/>
          <p:nvPr/>
        </p:nvGrpSpPr>
        <p:grpSpPr>
          <a:xfrm rot="-2700000">
            <a:off x="-3138061" y="6502153"/>
            <a:ext cx="8282376" cy="523029"/>
            <a:chOff x="0" y="-19050"/>
            <a:chExt cx="2181367" cy="137753"/>
          </a:xfrm>
        </p:grpSpPr>
        <p:sp>
          <p:nvSpPr>
            <p:cNvPr id="273" name="Google Shape;273;p19"/>
            <p:cNvSpPr/>
            <p:nvPr/>
          </p:nvSpPr>
          <p:spPr>
            <a:xfrm>
              <a:off x="0" y="0"/>
              <a:ext cx="2181366" cy="118703"/>
            </a:xfrm>
            <a:custGeom>
              <a:avLst/>
              <a:gdLst/>
              <a:ahLst/>
              <a:cxnLst/>
              <a:rect l="l" t="t" r="r" b="b"/>
              <a:pathLst>
                <a:path w="2181366" h="118703" extrusionOk="0">
                  <a:moveTo>
                    <a:pt x="0" y="0"/>
                  </a:moveTo>
                  <a:lnTo>
                    <a:pt x="2181366" y="0"/>
                  </a:lnTo>
                  <a:lnTo>
                    <a:pt x="2181366" y="118703"/>
                  </a:lnTo>
                  <a:lnTo>
                    <a:pt x="0" y="118703"/>
                  </a:lnTo>
                  <a:close/>
                </a:path>
              </a:pathLst>
            </a:custGeom>
            <a:solidFill>
              <a:srgbClr val="1D252D"/>
            </a:solidFill>
            <a:ln>
              <a:noFill/>
            </a:ln>
          </p:spPr>
        </p:sp>
        <p:sp>
          <p:nvSpPr>
            <p:cNvPr id="274" name="Google Shape;274;p19"/>
            <p:cNvSpPr txBox="1"/>
            <p:nvPr/>
          </p:nvSpPr>
          <p:spPr>
            <a:xfrm>
              <a:off x="0" y="-19050"/>
              <a:ext cx="2181367" cy="137753"/>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5" name="Google Shape;275;p19"/>
          <p:cNvGrpSpPr/>
          <p:nvPr/>
        </p:nvGrpSpPr>
        <p:grpSpPr>
          <a:xfrm rot="-2700000">
            <a:off x="3542999" y="176964"/>
            <a:ext cx="8282376" cy="183510"/>
            <a:chOff x="0" y="-19050"/>
            <a:chExt cx="2181367" cy="48332"/>
          </a:xfrm>
        </p:grpSpPr>
        <p:sp>
          <p:nvSpPr>
            <p:cNvPr id="276" name="Google Shape;276;p19"/>
            <p:cNvSpPr/>
            <p:nvPr/>
          </p:nvSpPr>
          <p:spPr>
            <a:xfrm>
              <a:off x="0" y="0"/>
              <a:ext cx="2181366" cy="29282"/>
            </a:xfrm>
            <a:custGeom>
              <a:avLst/>
              <a:gdLst/>
              <a:ahLst/>
              <a:cxnLst/>
              <a:rect l="l" t="t" r="r" b="b"/>
              <a:pathLst>
                <a:path w="2181366" h="29282" extrusionOk="0">
                  <a:moveTo>
                    <a:pt x="0" y="0"/>
                  </a:moveTo>
                  <a:lnTo>
                    <a:pt x="2181366" y="0"/>
                  </a:lnTo>
                  <a:lnTo>
                    <a:pt x="2181366" y="29282"/>
                  </a:lnTo>
                  <a:lnTo>
                    <a:pt x="0" y="29282"/>
                  </a:lnTo>
                  <a:close/>
                </a:path>
              </a:pathLst>
            </a:custGeom>
            <a:solidFill>
              <a:srgbClr val="1D252D"/>
            </a:solidFill>
            <a:ln>
              <a:noFill/>
            </a:ln>
          </p:spPr>
        </p:sp>
        <p:sp>
          <p:nvSpPr>
            <p:cNvPr id="277" name="Google Shape;277;p19"/>
            <p:cNvSpPr txBox="1"/>
            <p:nvPr/>
          </p:nvSpPr>
          <p:spPr>
            <a:xfrm>
              <a:off x="0" y="-19050"/>
              <a:ext cx="2181367" cy="48332"/>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8" name="Google Shape;278;p19"/>
          <p:cNvGrpSpPr/>
          <p:nvPr/>
        </p:nvGrpSpPr>
        <p:grpSpPr>
          <a:xfrm>
            <a:off x="492604" y="318426"/>
            <a:ext cx="1627027" cy="676457"/>
            <a:chOff x="0" y="0"/>
            <a:chExt cx="2169370" cy="901943"/>
          </a:xfrm>
        </p:grpSpPr>
        <p:sp>
          <p:nvSpPr>
            <p:cNvPr id="279" name="Google Shape;279;p19"/>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6">
                <a:alphaModFix/>
              </a:blip>
              <a:stretch>
                <a:fillRect l="-94976" t="-63012" r="-79093" b="-110196"/>
              </a:stretch>
            </a:blipFill>
            <a:ln>
              <a:noFill/>
            </a:ln>
          </p:spPr>
        </p:sp>
        <p:sp>
          <p:nvSpPr>
            <p:cNvPr id="280" name="Google Shape;280;p19"/>
            <p:cNvSpPr txBox="1"/>
            <p:nvPr/>
          </p:nvSpPr>
          <p:spPr>
            <a:xfrm>
              <a:off x="725539" y="294727"/>
              <a:ext cx="1443831" cy="25780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 b="0" i="0" u="none" strike="noStrike" cap="none">
                  <a:solidFill>
                    <a:srgbClr val="FFF6ED"/>
                  </a:solidFill>
                  <a:latin typeface="Arial"/>
                  <a:ea typeface="Arial"/>
                  <a:cs typeface="Arial"/>
                  <a:sym typeface="Arial"/>
                </a:rPr>
                <a:t>CODEFORFUN</a:t>
              </a:r>
              <a:endParaRPr/>
            </a:p>
          </p:txBody>
        </p:sp>
      </p:grpSp>
      <p:sp>
        <p:nvSpPr>
          <p:cNvPr id="281" name="Google Shape;281;p19"/>
          <p:cNvSpPr txBox="1"/>
          <p:nvPr/>
        </p:nvSpPr>
        <p:spPr>
          <a:xfrm>
            <a:off x="8401150" y="634375"/>
            <a:ext cx="8059200" cy="1446600"/>
          </a:xfrm>
          <a:prstGeom prst="rect">
            <a:avLst/>
          </a:prstGeom>
          <a:noFill/>
          <a:ln>
            <a:noFill/>
          </a:ln>
        </p:spPr>
        <p:txBody>
          <a:bodyPr spcFirstLastPara="1" wrap="square" lIns="0" tIns="0" rIns="0" bIns="0" anchor="t" anchorCtr="0">
            <a:spAutoFit/>
          </a:bodyPr>
          <a:lstStyle/>
          <a:p>
            <a:pPr marL="0" marR="0" lvl="0" indent="0" algn="just" rtl="0">
              <a:lnSpc>
                <a:spcPct val="120002"/>
              </a:lnSpc>
              <a:spcBef>
                <a:spcPts val="0"/>
              </a:spcBef>
              <a:spcAft>
                <a:spcPts val="0"/>
              </a:spcAft>
              <a:buNone/>
            </a:pPr>
            <a:r>
              <a:rPr lang="en-US" sz="9399" b="1" i="0" u="none" strike="noStrike" cap="none">
                <a:solidFill>
                  <a:srgbClr val="3C7F72"/>
                </a:solidFill>
                <a:latin typeface="Lexend"/>
                <a:ea typeface="Lexend"/>
                <a:cs typeface="Lexend"/>
                <a:sym typeface="Lexend"/>
              </a:rPr>
              <a:t>Objectives</a:t>
            </a:r>
            <a:endParaRPr b="1">
              <a:solidFill>
                <a:srgbClr val="3C7F72"/>
              </a:solidFill>
              <a:latin typeface="Lexend"/>
              <a:ea typeface="Lexend"/>
              <a:cs typeface="Lexend"/>
              <a:sym typeface="Lexend"/>
            </a:endParaRPr>
          </a:p>
        </p:txBody>
      </p:sp>
      <p:sp>
        <p:nvSpPr>
          <p:cNvPr id="282" name="Google Shape;282;p19"/>
          <p:cNvSpPr txBox="1"/>
          <p:nvPr/>
        </p:nvSpPr>
        <p:spPr>
          <a:xfrm>
            <a:off x="252462" y="9773183"/>
            <a:ext cx="1942502" cy="35306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1D252D"/>
                </a:solidFill>
                <a:latin typeface="Arial"/>
                <a:ea typeface="Arial"/>
                <a:cs typeface="Arial"/>
                <a:sym typeface="Arial"/>
              </a:rPr>
              <a:t>Final Project</a:t>
            </a:r>
            <a:endParaRPr/>
          </a:p>
        </p:txBody>
      </p:sp>
      <p:sp>
        <p:nvSpPr>
          <p:cNvPr id="283" name="Google Shape;283;p19"/>
          <p:cNvSpPr/>
          <p:nvPr/>
        </p:nvSpPr>
        <p:spPr>
          <a:xfrm>
            <a:off x="5113319" y="5371920"/>
            <a:ext cx="1726318" cy="1238633"/>
          </a:xfrm>
          <a:custGeom>
            <a:avLst/>
            <a:gdLst/>
            <a:ahLst/>
            <a:cxnLst/>
            <a:rect l="l" t="t" r="r" b="b"/>
            <a:pathLst>
              <a:path w="2301757" h="1651511" extrusionOk="0">
                <a:moveTo>
                  <a:pt x="0" y="0"/>
                </a:moveTo>
                <a:lnTo>
                  <a:pt x="2301757" y="0"/>
                </a:lnTo>
                <a:lnTo>
                  <a:pt x="2301757" y="1651511"/>
                </a:lnTo>
                <a:lnTo>
                  <a:pt x="0" y="1651511"/>
                </a:lnTo>
                <a:lnTo>
                  <a:pt x="0" y="0"/>
                </a:lnTo>
                <a:close/>
              </a:path>
            </a:pathLst>
          </a:custGeom>
          <a:blipFill rotWithShape="1">
            <a:blip r:embed="rId7">
              <a:alphaModFix/>
            </a:blip>
            <a:stretch>
              <a:fillRect/>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6ED"/>
        </a:solidFill>
        <a:effectLst/>
      </p:bgPr>
    </p:bg>
    <p:spTree>
      <p:nvGrpSpPr>
        <p:cNvPr id="1" name="Shape 287"/>
        <p:cNvGrpSpPr/>
        <p:nvPr/>
      </p:nvGrpSpPr>
      <p:grpSpPr>
        <a:xfrm>
          <a:off x="0" y="0"/>
          <a:ext cx="0" cy="0"/>
          <a:chOff x="0" y="0"/>
          <a:chExt cx="0" cy="0"/>
        </a:xfrm>
      </p:grpSpPr>
      <p:grpSp>
        <p:nvGrpSpPr>
          <p:cNvPr id="288" name="Google Shape;288;p20"/>
          <p:cNvGrpSpPr/>
          <p:nvPr/>
        </p:nvGrpSpPr>
        <p:grpSpPr>
          <a:xfrm>
            <a:off x="492604" y="302123"/>
            <a:ext cx="17161947" cy="4042533"/>
            <a:chOff x="0" y="-19050"/>
            <a:chExt cx="4520019" cy="1064700"/>
          </a:xfrm>
        </p:grpSpPr>
        <p:sp>
          <p:nvSpPr>
            <p:cNvPr id="289" name="Google Shape;289;p20"/>
            <p:cNvSpPr/>
            <p:nvPr/>
          </p:nvSpPr>
          <p:spPr>
            <a:xfrm>
              <a:off x="0" y="0"/>
              <a:ext cx="4520019" cy="1045650"/>
            </a:xfrm>
            <a:custGeom>
              <a:avLst/>
              <a:gdLst/>
              <a:ahLst/>
              <a:cxnLst/>
              <a:rect l="l" t="t" r="r" b="b"/>
              <a:pathLst>
                <a:path w="4520019" h="1045650" extrusionOk="0">
                  <a:moveTo>
                    <a:pt x="0" y="0"/>
                  </a:moveTo>
                  <a:lnTo>
                    <a:pt x="4520019" y="0"/>
                  </a:lnTo>
                  <a:lnTo>
                    <a:pt x="4520019" y="1045650"/>
                  </a:lnTo>
                  <a:lnTo>
                    <a:pt x="0" y="1045650"/>
                  </a:lnTo>
                  <a:close/>
                </a:path>
              </a:pathLst>
            </a:custGeom>
            <a:solidFill>
              <a:srgbClr val="1D252D"/>
            </a:solidFill>
            <a:ln>
              <a:noFill/>
            </a:ln>
          </p:spPr>
        </p:sp>
        <p:sp>
          <p:nvSpPr>
            <p:cNvPr id="290" name="Google Shape;290;p20"/>
            <p:cNvSpPr txBox="1"/>
            <p:nvPr/>
          </p:nvSpPr>
          <p:spPr>
            <a:xfrm>
              <a:off x="0" y="-19050"/>
              <a:ext cx="4520019" cy="106470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91;p20"/>
          <p:cNvSpPr/>
          <p:nvPr/>
        </p:nvSpPr>
        <p:spPr>
          <a:xfrm>
            <a:off x="492604" y="374453"/>
            <a:ext cx="17161947" cy="4008450"/>
          </a:xfrm>
          <a:custGeom>
            <a:avLst/>
            <a:gdLst/>
            <a:ahLst/>
            <a:cxnLst/>
            <a:rect l="l" t="t" r="r" b="b"/>
            <a:pathLst>
              <a:path w="17161947" h="4008450" extrusionOk="0">
                <a:moveTo>
                  <a:pt x="0" y="0"/>
                </a:moveTo>
                <a:lnTo>
                  <a:pt x="17161948" y="0"/>
                </a:lnTo>
                <a:lnTo>
                  <a:pt x="17161948" y="4008450"/>
                </a:lnTo>
                <a:lnTo>
                  <a:pt x="0" y="4008450"/>
                </a:lnTo>
                <a:lnTo>
                  <a:pt x="0" y="0"/>
                </a:lnTo>
                <a:close/>
              </a:path>
            </a:pathLst>
          </a:custGeom>
          <a:blipFill rotWithShape="1">
            <a:blip r:embed="rId3">
              <a:alphaModFix amt="80000"/>
            </a:blip>
            <a:stretch>
              <a:fillRect t="-23129" b="-19582"/>
            </a:stretch>
          </a:blipFill>
          <a:ln>
            <a:noFill/>
          </a:ln>
        </p:spPr>
      </p:sp>
      <p:grpSp>
        <p:nvGrpSpPr>
          <p:cNvPr id="292" name="Google Shape;292;p20"/>
          <p:cNvGrpSpPr/>
          <p:nvPr/>
        </p:nvGrpSpPr>
        <p:grpSpPr>
          <a:xfrm>
            <a:off x="5937600" y="6586299"/>
            <a:ext cx="6579806" cy="2898569"/>
            <a:chOff x="0" y="-96441"/>
            <a:chExt cx="8862885" cy="4051110"/>
          </a:xfrm>
        </p:grpSpPr>
        <p:grpSp>
          <p:nvGrpSpPr>
            <p:cNvPr id="293" name="Google Shape;293;p20"/>
            <p:cNvGrpSpPr/>
            <p:nvPr/>
          </p:nvGrpSpPr>
          <p:grpSpPr>
            <a:xfrm>
              <a:off x="0" y="-96441"/>
              <a:ext cx="8862885" cy="4051110"/>
              <a:chOff x="0" y="-19050"/>
              <a:chExt cx="1750693" cy="800219"/>
            </a:xfrm>
          </p:grpSpPr>
          <p:sp>
            <p:nvSpPr>
              <p:cNvPr id="294" name="Google Shape;294;p20"/>
              <p:cNvSpPr/>
              <p:nvPr/>
            </p:nvSpPr>
            <p:spPr>
              <a:xfrm>
                <a:off x="0" y="0"/>
                <a:ext cx="1750693" cy="781169"/>
              </a:xfrm>
              <a:custGeom>
                <a:avLst/>
                <a:gdLst/>
                <a:ahLst/>
                <a:cxnLst/>
                <a:rect l="l" t="t" r="r" b="b"/>
                <a:pathLst>
                  <a:path w="1750693" h="781169" extrusionOk="0">
                    <a:moveTo>
                      <a:pt x="59399" y="0"/>
                    </a:moveTo>
                    <a:lnTo>
                      <a:pt x="1691294" y="0"/>
                    </a:lnTo>
                    <a:cubicBezTo>
                      <a:pt x="1707048" y="0"/>
                      <a:pt x="1722156" y="6258"/>
                      <a:pt x="1733296" y="17398"/>
                    </a:cubicBezTo>
                    <a:cubicBezTo>
                      <a:pt x="1744435" y="28537"/>
                      <a:pt x="1750693" y="43646"/>
                      <a:pt x="1750693" y="59399"/>
                    </a:cubicBezTo>
                    <a:lnTo>
                      <a:pt x="1750693" y="721770"/>
                    </a:lnTo>
                    <a:cubicBezTo>
                      <a:pt x="1750693" y="737523"/>
                      <a:pt x="1744435" y="752632"/>
                      <a:pt x="1733296" y="763772"/>
                    </a:cubicBezTo>
                    <a:cubicBezTo>
                      <a:pt x="1722156" y="774911"/>
                      <a:pt x="1707048" y="781169"/>
                      <a:pt x="1691294" y="781169"/>
                    </a:cubicBezTo>
                    <a:lnTo>
                      <a:pt x="59399" y="781169"/>
                    </a:lnTo>
                    <a:cubicBezTo>
                      <a:pt x="43646" y="781169"/>
                      <a:pt x="28537" y="774911"/>
                      <a:pt x="17398" y="763772"/>
                    </a:cubicBezTo>
                    <a:cubicBezTo>
                      <a:pt x="6258" y="752632"/>
                      <a:pt x="0" y="737523"/>
                      <a:pt x="0" y="721770"/>
                    </a:cubicBezTo>
                    <a:lnTo>
                      <a:pt x="0" y="59399"/>
                    </a:lnTo>
                    <a:cubicBezTo>
                      <a:pt x="0" y="43646"/>
                      <a:pt x="6258" y="28537"/>
                      <a:pt x="17398" y="17398"/>
                    </a:cubicBezTo>
                    <a:cubicBezTo>
                      <a:pt x="28537" y="6258"/>
                      <a:pt x="43646" y="0"/>
                      <a:pt x="59399" y="0"/>
                    </a:cubicBezTo>
                    <a:close/>
                  </a:path>
                </a:pathLst>
              </a:custGeom>
              <a:solidFill>
                <a:srgbClr val="3C7F72"/>
              </a:soli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0"/>
              <p:cNvSpPr txBox="1"/>
              <p:nvPr/>
            </p:nvSpPr>
            <p:spPr>
              <a:xfrm>
                <a:off x="0" y="-19050"/>
                <a:ext cx="1750693" cy="800219"/>
              </a:xfrm>
              <a:prstGeom prst="rect">
                <a:avLst/>
              </a:prstGeom>
              <a:noFill/>
              <a:ln>
                <a:noFill/>
              </a:ln>
              <a:effectLst>
                <a:outerShdw blurRad="200025" dist="19050" dir="5400000" algn="bl" rotWithShape="0">
                  <a:srgbClr val="000000">
                    <a:alpha val="50000"/>
                  </a:srgbClr>
                </a:outerShdw>
              </a:effectLst>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6" name="Google Shape;296;p20"/>
            <p:cNvSpPr/>
            <p:nvPr/>
          </p:nvSpPr>
          <p:spPr>
            <a:xfrm>
              <a:off x="1690354" y="2149393"/>
              <a:ext cx="1263846" cy="1263846"/>
            </a:xfrm>
            <a:custGeom>
              <a:avLst/>
              <a:gdLst/>
              <a:ahLst/>
              <a:cxnLst/>
              <a:rect l="l" t="t" r="r" b="b"/>
              <a:pathLst>
                <a:path w="1263846" h="1263846" extrusionOk="0">
                  <a:moveTo>
                    <a:pt x="0" y="0"/>
                  </a:moveTo>
                  <a:lnTo>
                    <a:pt x="1263846" y="0"/>
                  </a:lnTo>
                  <a:lnTo>
                    <a:pt x="1263846" y="1263846"/>
                  </a:lnTo>
                  <a:lnTo>
                    <a:pt x="0" y="1263846"/>
                  </a:lnTo>
                  <a:lnTo>
                    <a:pt x="0" y="0"/>
                  </a:lnTo>
                  <a:close/>
                </a:path>
              </a:pathLst>
            </a:custGeom>
            <a:blipFill rotWithShape="1">
              <a:blip r:embed="rId4">
                <a:alphaModFix/>
              </a:blip>
              <a:stretch>
                <a:fillRect/>
              </a:stretch>
            </a:blipFill>
            <a:ln>
              <a:noFill/>
            </a:ln>
            <a:effectLst>
              <a:outerShdw blurRad="200025" dist="19050" dir="5400000" algn="bl" rotWithShape="0">
                <a:srgbClr val="000000">
                  <a:alpha val="50000"/>
                </a:srgbClr>
              </a:outerShdw>
            </a:effectLst>
          </p:spPr>
        </p:sp>
        <p:sp>
          <p:nvSpPr>
            <p:cNvPr id="297" name="Google Shape;297;p20"/>
            <p:cNvSpPr/>
            <p:nvPr/>
          </p:nvSpPr>
          <p:spPr>
            <a:xfrm>
              <a:off x="342808" y="885547"/>
              <a:ext cx="1234581" cy="1234581"/>
            </a:xfrm>
            <a:custGeom>
              <a:avLst/>
              <a:gdLst/>
              <a:ahLst/>
              <a:cxnLst/>
              <a:rect l="l" t="t" r="r" b="b"/>
              <a:pathLst>
                <a:path w="1234581" h="1234581" extrusionOk="0">
                  <a:moveTo>
                    <a:pt x="0" y="0"/>
                  </a:moveTo>
                  <a:lnTo>
                    <a:pt x="1234581" y="0"/>
                  </a:lnTo>
                  <a:lnTo>
                    <a:pt x="1234581" y="1234580"/>
                  </a:lnTo>
                  <a:lnTo>
                    <a:pt x="0" y="1234580"/>
                  </a:lnTo>
                  <a:lnTo>
                    <a:pt x="0" y="0"/>
                  </a:lnTo>
                  <a:close/>
                </a:path>
              </a:pathLst>
            </a:custGeom>
            <a:blipFill rotWithShape="1">
              <a:blip r:embed="rId5">
                <a:alphaModFix/>
              </a:blip>
              <a:stretch>
                <a:fillRect/>
              </a:stretch>
            </a:blipFill>
            <a:ln>
              <a:noFill/>
            </a:ln>
            <a:effectLst>
              <a:outerShdw blurRad="200025" dist="19050" dir="5400000" algn="bl" rotWithShape="0">
                <a:srgbClr val="000000">
                  <a:alpha val="50000"/>
                </a:srgbClr>
              </a:outerShdw>
            </a:effectLst>
          </p:spPr>
        </p:sp>
        <p:sp>
          <p:nvSpPr>
            <p:cNvPr id="298" name="Google Shape;298;p20"/>
            <p:cNvSpPr/>
            <p:nvPr/>
          </p:nvSpPr>
          <p:spPr>
            <a:xfrm rot="-7902476" flipH="1">
              <a:off x="1587300" y="1267615"/>
              <a:ext cx="1665287" cy="470444"/>
            </a:xfrm>
            <a:custGeom>
              <a:avLst/>
              <a:gdLst/>
              <a:ahLst/>
              <a:cxnLst/>
              <a:rect l="l" t="t" r="r" b="b"/>
              <a:pathLst>
                <a:path w="1665287" h="470444" extrusionOk="0">
                  <a:moveTo>
                    <a:pt x="1665287" y="0"/>
                  </a:moveTo>
                  <a:lnTo>
                    <a:pt x="0" y="0"/>
                  </a:lnTo>
                  <a:lnTo>
                    <a:pt x="0" y="470444"/>
                  </a:lnTo>
                  <a:lnTo>
                    <a:pt x="1665287" y="470444"/>
                  </a:lnTo>
                  <a:lnTo>
                    <a:pt x="1665287" y="0"/>
                  </a:lnTo>
                  <a:close/>
                </a:path>
              </a:pathLst>
            </a:custGeom>
            <a:blipFill rotWithShape="1">
              <a:blip r:embed="rId6">
                <a:alphaModFix/>
              </a:blip>
              <a:stretch>
                <a:fillRect/>
              </a:stretch>
            </a:blipFill>
            <a:ln>
              <a:noFill/>
            </a:ln>
            <a:effectLst>
              <a:outerShdw blurRad="200025" dist="19050" dir="5400000" algn="bl" rotWithShape="0">
                <a:srgbClr val="000000">
                  <a:alpha val="50000"/>
                </a:srgbClr>
              </a:outerShdw>
            </a:effectLst>
          </p:spPr>
        </p:sp>
        <p:sp>
          <p:nvSpPr>
            <p:cNvPr id="299" name="Google Shape;299;p20"/>
            <p:cNvSpPr/>
            <p:nvPr/>
          </p:nvSpPr>
          <p:spPr>
            <a:xfrm>
              <a:off x="2638238" y="541430"/>
              <a:ext cx="631923" cy="688233"/>
            </a:xfrm>
            <a:custGeom>
              <a:avLst/>
              <a:gdLst/>
              <a:ahLst/>
              <a:cxnLst/>
              <a:rect l="l" t="t" r="r" b="b"/>
              <a:pathLst>
                <a:path w="631923" h="688233" extrusionOk="0">
                  <a:moveTo>
                    <a:pt x="0" y="0"/>
                  </a:moveTo>
                  <a:lnTo>
                    <a:pt x="631924" y="0"/>
                  </a:lnTo>
                  <a:lnTo>
                    <a:pt x="631924" y="688233"/>
                  </a:lnTo>
                  <a:lnTo>
                    <a:pt x="0" y="688233"/>
                  </a:lnTo>
                  <a:lnTo>
                    <a:pt x="0" y="0"/>
                  </a:lnTo>
                  <a:close/>
                </a:path>
              </a:pathLst>
            </a:custGeom>
            <a:blipFill rotWithShape="1">
              <a:blip r:embed="rId7">
                <a:alphaModFix/>
              </a:blip>
              <a:stretch>
                <a:fillRect/>
              </a:stretch>
            </a:blipFill>
            <a:ln>
              <a:noFill/>
            </a:ln>
            <a:effectLst>
              <a:outerShdw blurRad="200025" dist="19050" dir="5400000" algn="bl" rotWithShape="0">
                <a:srgbClr val="000000">
                  <a:alpha val="50000"/>
                </a:srgbClr>
              </a:outerShdw>
            </a:effectLst>
          </p:spPr>
        </p:sp>
        <p:sp>
          <p:nvSpPr>
            <p:cNvPr id="300" name="Google Shape;300;p20"/>
            <p:cNvSpPr txBox="1"/>
            <p:nvPr/>
          </p:nvSpPr>
          <p:spPr>
            <a:xfrm>
              <a:off x="4431443" y="1111194"/>
              <a:ext cx="3790200" cy="1858200"/>
            </a:xfrm>
            <a:prstGeom prst="rect">
              <a:avLst/>
            </a:prstGeom>
            <a:noFill/>
            <a:ln>
              <a:noFill/>
            </a:ln>
            <a:effectLst>
              <a:outerShdw blurRad="200025" dist="19050" dir="5400000" algn="bl" rotWithShape="0">
                <a:srgbClr val="000000">
                  <a:alpha val="50000"/>
                </a:srgbClr>
              </a:outerShdw>
            </a:effectLst>
          </p:spPr>
          <p:txBody>
            <a:bodyPr spcFirstLastPara="1" wrap="square" lIns="0" tIns="0" rIns="0" bIns="0" anchor="t" anchorCtr="0">
              <a:spAutoFit/>
            </a:bodyPr>
            <a:lstStyle/>
            <a:p>
              <a:pPr marL="0" marR="0" lvl="0" indent="0" algn="just" rtl="0">
                <a:lnSpc>
                  <a:spcPct val="140011"/>
                </a:lnSpc>
                <a:spcBef>
                  <a:spcPts val="0"/>
                </a:spcBef>
                <a:spcAft>
                  <a:spcPts val="0"/>
                </a:spcAft>
                <a:buNone/>
              </a:pPr>
              <a:r>
                <a:rPr lang="en-US" sz="3599" b="0" i="1" u="none" strike="noStrike" cap="none">
                  <a:solidFill>
                    <a:srgbClr val="FFFBED"/>
                  </a:solidFill>
                  <a:latin typeface="Arial"/>
                  <a:ea typeface="Arial"/>
                  <a:cs typeface="Arial"/>
                  <a:sym typeface="Arial"/>
                </a:rPr>
                <a:t>Conversion</a:t>
              </a:r>
              <a:endParaRPr i="1"/>
            </a:p>
            <a:p>
              <a:pPr marL="0" marR="0" lvl="0" indent="0" algn="just" rtl="0">
                <a:lnSpc>
                  <a:spcPct val="140011"/>
                </a:lnSpc>
                <a:spcBef>
                  <a:spcPts val="0"/>
                </a:spcBef>
                <a:spcAft>
                  <a:spcPts val="0"/>
                </a:spcAft>
                <a:buNone/>
              </a:pPr>
              <a:r>
                <a:rPr lang="en-US" sz="3599" b="0" i="1" u="none" strike="noStrike" cap="none">
                  <a:solidFill>
                    <a:srgbClr val="FFFBED"/>
                  </a:solidFill>
                  <a:latin typeface="Arial"/>
                  <a:ea typeface="Arial"/>
                  <a:cs typeface="Arial"/>
                  <a:sym typeface="Arial"/>
                </a:rPr>
                <a:t>Rate</a:t>
              </a:r>
              <a:endParaRPr i="1"/>
            </a:p>
          </p:txBody>
        </p:sp>
      </p:grpSp>
      <p:sp>
        <p:nvSpPr>
          <p:cNvPr id="301" name="Google Shape;301;p20"/>
          <p:cNvSpPr txBox="1"/>
          <p:nvPr/>
        </p:nvSpPr>
        <p:spPr>
          <a:xfrm>
            <a:off x="1959850" y="4935850"/>
            <a:ext cx="14535300" cy="140070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9099" i="0" u="none" strike="noStrike" cap="none">
                <a:solidFill>
                  <a:srgbClr val="FFAF00"/>
                </a:solidFill>
                <a:latin typeface="Ultra"/>
                <a:ea typeface="Ultra"/>
                <a:cs typeface="Ultra"/>
                <a:sym typeface="Ultra"/>
              </a:rPr>
              <a:t>Business Metrics</a:t>
            </a:r>
            <a:endParaRPr sz="1100">
              <a:latin typeface="Ultra"/>
              <a:ea typeface="Ultra"/>
              <a:cs typeface="Ultra"/>
              <a:sym typeface="Ultra"/>
            </a:endParaRPr>
          </a:p>
        </p:txBody>
      </p:sp>
      <p:sp>
        <p:nvSpPr>
          <p:cNvPr id="302" name="Google Shape;302;p20"/>
          <p:cNvSpPr txBox="1"/>
          <p:nvPr/>
        </p:nvSpPr>
        <p:spPr>
          <a:xfrm>
            <a:off x="252462" y="9773183"/>
            <a:ext cx="1942502" cy="35306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1D252D"/>
                </a:solidFill>
                <a:latin typeface="Arial"/>
                <a:ea typeface="Arial"/>
                <a:cs typeface="Arial"/>
                <a:sym typeface="Arial"/>
              </a:rPr>
              <a:t>Final Project</a:t>
            </a:r>
            <a:endParaRPr/>
          </a:p>
        </p:txBody>
      </p:sp>
      <p:grpSp>
        <p:nvGrpSpPr>
          <p:cNvPr id="303" name="Google Shape;303;p20"/>
          <p:cNvGrpSpPr/>
          <p:nvPr/>
        </p:nvGrpSpPr>
        <p:grpSpPr>
          <a:xfrm>
            <a:off x="492604" y="318426"/>
            <a:ext cx="1627027" cy="676457"/>
            <a:chOff x="0" y="0"/>
            <a:chExt cx="2169370" cy="901943"/>
          </a:xfrm>
        </p:grpSpPr>
        <p:sp>
          <p:nvSpPr>
            <p:cNvPr id="304" name="Google Shape;304;p20"/>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8">
                <a:alphaModFix/>
              </a:blip>
              <a:stretch>
                <a:fillRect l="-94976" t="-63012" r="-79093" b="-110196"/>
              </a:stretch>
            </a:blipFill>
            <a:ln>
              <a:noFill/>
            </a:ln>
          </p:spPr>
        </p:sp>
        <p:sp>
          <p:nvSpPr>
            <p:cNvPr id="305" name="Google Shape;305;p20"/>
            <p:cNvSpPr txBox="1"/>
            <p:nvPr/>
          </p:nvSpPr>
          <p:spPr>
            <a:xfrm>
              <a:off x="725539" y="294727"/>
              <a:ext cx="1443831" cy="25780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 b="0" i="0" u="none" strike="noStrike" cap="none">
                  <a:solidFill>
                    <a:srgbClr val="FFF6ED"/>
                  </a:solidFill>
                  <a:latin typeface="Arial"/>
                  <a:ea typeface="Arial"/>
                  <a:cs typeface="Arial"/>
                  <a:sym typeface="Arial"/>
                </a:rPr>
                <a:t>CODEFORFUN</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92800"/>
        </a:solidFill>
        <a:effectLst/>
      </p:bgPr>
    </p:bg>
    <p:spTree>
      <p:nvGrpSpPr>
        <p:cNvPr id="1" name="Shape 309"/>
        <p:cNvGrpSpPr/>
        <p:nvPr/>
      </p:nvGrpSpPr>
      <p:grpSpPr>
        <a:xfrm>
          <a:off x="0" y="0"/>
          <a:ext cx="0" cy="0"/>
          <a:chOff x="0" y="0"/>
          <a:chExt cx="0" cy="0"/>
        </a:xfrm>
      </p:grpSpPr>
      <p:grpSp>
        <p:nvGrpSpPr>
          <p:cNvPr id="310" name="Google Shape;310;p21"/>
          <p:cNvGrpSpPr/>
          <p:nvPr/>
        </p:nvGrpSpPr>
        <p:grpSpPr>
          <a:xfrm>
            <a:off x="10237924" y="671415"/>
            <a:ext cx="7021376" cy="4269804"/>
            <a:chOff x="0" y="-95250"/>
            <a:chExt cx="1849251" cy="1124558"/>
          </a:xfrm>
        </p:grpSpPr>
        <p:sp>
          <p:nvSpPr>
            <p:cNvPr id="311" name="Google Shape;311;p21"/>
            <p:cNvSpPr/>
            <p:nvPr/>
          </p:nvSpPr>
          <p:spPr>
            <a:xfrm>
              <a:off x="0" y="0"/>
              <a:ext cx="1849251" cy="1029308"/>
            </a:xfrm>
            <a:custGeom>
              <a:avLst/>
              <a:gdLst/>
              <a:ahLst/>
              <a:cxnLst/>
              <a:rect l="l" t="t" r="r" b="b"/>
              <a:pathLst>
                <a:path w="1849251" h="1029308" extrusionOk="0">
                  <a:moveTo>
                    <a:pt x="38592" y="0"/>
                  </a:moveTo>
                  <a:lnTo>
                    <a:pt x="1810659" y="0"/>
                  </a:lnTo>
                  <a:cubicBezTo>
                    <a:pt x="1831973" y="0"/>
                    <a:pt x="1849251" y="17278"/>
                    <a:pt x="1849251" y="38592"/>
                  </a:cubicBezTo>
                  <a:lnTo>
                    <a:pt x="1849251" y="990716"/>
                  </a:lnTo>
                  <a:cubicBezTo>
                    <a:pt x="1849251" y="1012029"/>
                    <a:pt x="1831973" y="1029308"/>
                    <a:pt x="1810659" y="1029308"/>
                  </a:cubicBezTo>
                  <a:lnTo>
                    <a:pt x="38592" y="1029308"/>
                  </a:lnTo>
                  <a:cubicBezTo>
                    <a:pt x="17278" y="1029308"/>
                    <a:pt x="0" y="1012029"/>
                    <a:pt x="0" y="990716"/>
                  </a:cubicBezTo>
                  <a:lnTo>
                    <a:pt x="0" y="38592"/>
                  </a:lnTo>
                  <a:cubicBezTo>
                    <a:pt x="0" y="17278"/>
                    <a:pt x="17278" y="0"/>
                    <a:pt x="38592" y="0"/>
                  </a:cubicBezTo>
                  <a:close/>
                </a:path>
              </a:pathLst>
            </a:custGeom>
            <a:solidFill>
              <a:srgbClr val="F1EAD1"/>
            </a:soli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1"/>
            <p:cNvSpPr txBox="1"/>
            <p:nvPr/>
          </p:nvSpPr>
          <p:spPr>
            <a:xfrm>
              <a:off x="0" y="-95250"/>
              <a:ext cx="1849251" cy="1124558"/>
            </a:xfrm>
            <a:prstGeom prst="rect">
              <a:avLst/>
            </a:prstGeom>
            <a:noFill/>
            <a:ln>
              <a:noFill/>
            </a:ln>
            <a:effectLst>
              <a:outerShdw blurRad="200025" dist="19050" dir="5400000" algn="bl" rotWithShape="0">
                <a:srgbClr val="000000">
                  <a:alpha val="50000"/>
                </a:srgbClr>
              </a:outerShdw>
            </a:effectLst>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3" name="Google Shape;313;p21"/>
          <p:cNvSpPr/>
          <p:nvPr/>
        </p:nvSpPr>
        <p:spPr>
          <a:xfrm>
            <a:off x="13346781" y="5345781"/>
            <a:ext cx="3912519" cy="3912519"/>
          </a:xfrm>
          <a:custGeom>
            <a:avLst/>
            <a:gdLst/>
            <a:ahLst/>
            <a:cxnLst/>
            <a:rect l="l" t="t" r="r" b="b"/>
            <a:pathLst>
              <a:path w="6350000" h="6350000" extrusionOk="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rotWithShape="1">
            <a:blip r:embed="rId3">
              <a:alphaModFix/>
            </a:blip>
            <a:stretch>
              <a:fillRect l="-49810"/>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1"/>
          <p:cNvSpPr/>
          <p:nvPr/>
        </p:nvSpPr>
        <p:spPr>
          <a:xfrm>
            <a:off x="5948065" y="1033067"/>
            <a:ext cx="3912519" cy="3912519"/>
          </a:xfrm>
          <a:custGeom>
            <a:avLst/>
            <a:gdLst/>
            <a:ahLst/>
            <a:cxnLst/>
            <a:rect l="l" t="t" r="r" b="b"/>
            <a:pathLst>
              <a:path w="6350000" h="6350000" extrusionOk="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rotWithShape="1">
            <a:blip r:embed="rId4">
              <a:alphaModFix/>
            </a:blip>
            <a:stretch>
              <a:fillRect l="-10244" r="-39842"/>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1"/>
          <p:cNvSpPr/>
          <p:nvPr/>
        </p:nvSpPr>
        <p:spPr>
          <a:xfrm>
            <a:off x="5948065" y="5300273"/>
            <a:ext cx="7035789" cy="3958027"/>
          </a:xfrm>
          <a:custGeom>
            <a:avLst/>
            <a:gdLst/>
            <a:ahLst/>
            <a:cxnLst/>
            <a:rect l="l" t="t" r="r" b="b"/>
            <a:pathLst>
              <a:path w="11287760" h="6350000" extrusionOk="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rotWithShape="1">
            <a:blip r:embed="rId5">
              <a:alphaModFix/>
            </a:blip>
            <a:stretch>
              <a:fillRect b="-1778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1"/>
          <p:cNvSpPr/>
          <p:nvPr/>
        </p:nvSpPr>
        <p:spPr>
          <a:xfrm flipH="1">
            <a:off x="4379675" y="7965234"/>
            <a:ext cx="91148" cy="90920"/>
          </a:xfrm>
          <a:custGeom>
            <a:avLst/>
            <a:gdLst/>
            <a:ahLst/>
            <a:cxnLst/>
            <a:rect l="l" t="t" r="r" b="b"/>
            <a:pathLst>
              <a:path w="91148" h="90920" extrusionOk="0">
                <a:moveTo>
                  <a:pt x="91148" y="0"/>
                </a:moveTo>
                <a:lnTo>
                  <a:pt x="0" y="0"/>
                </a:lnTo>
                <a:lnTo>
                  <a:pt x="0" y="90920"/>
                </a:lnTo>
                <a:lnTo>
                  <a:pt x="91148" y="90920"/>
                </a:lnTo>
                <a:lnTo>
                  <a:pt x="91148" y="0"/>
                </a:lnTo>
                <a:close/>
              </a:path>
            </a:pathLst>
          </a:custGeom>
          <a:blipFill rotWithShape="1">
            <a:blip r:embed="rId6">
              <a:alphaModFix/>
            </a:blip>
            <a:stretch>
              <a:fillRect/>
            </a:stretch>
          </a:blipFill>
          <a:ln>
            <a:noFill/>
          </a:ln>
        </p:spPr>
      </p:sp>
      <p:sp>
        <p:nvSpPr>
          <p:cNvPr id="317" name="Google Shape;317;p21"/>
          <p:cNvSpPr/>
          <p:nvPr/>
        </p:nvSpPr>
        <p:spPr>
          <a:xfrm flipH="1">
            <a:off x="8576445" y="4047746"/>
            <a:ext cx="57128" cy="56986"/>
          </a:xfrm>
          <a:custGeom>
            <a:avLst/>
            <a:gdLst/>
            <a:ahLst/>
            <a:cxnLst/>
            <a:rect l="l" t="t" r="r" b="b"/>
            <a:pathLst>
              <a:path w="57128" h="56986" extrusionOk="0">
                <a:moveTo>
                  <a:pt x="57128" y="0"/>
                </a:moveTo>
                <a:lnTo>
                  <a:pt x="0" y="0"/>
                </a:lnTo>
                <a:lnTo>
                  <a:pt x="0" y="56986"/>
                </a:lnTo>
                <a:lnTo>
                  <a:pt x="57128" y="56986"/>
                </a:lnTo>
                <a:lnTo>
                  <a:pt x="57128" y="0"/>
                </a:lnTo>
                <a:close/>
              </a:path>
            </a:pathLst>
          </a:custGeom>
          <a:blipFill rotWithShape="1">
            <a:blip r:embed="rId6">
              <a:alphaModFix/>
            </a:blip>
            <a:stretch>
              <a:fillRect/>
            </a:stretch>
          </a:blipFill>
          <a:ln>
            <a:noFill/>
          </a:ln>
        </p:spPr>
      </p:sp>
      <p:sp>
        <p:nvSpPr>
          <p:cNvPr id="318" name="Google Shape;318;p21"/>
          <p:cNvSpPr/>
          <p:nvPr/>
        </p:nvSpPr>
        <p:spPr>
          <a:xfrm>
            <a:off x="1028700" y="1033067"/>
            <a:ext cx="4538365" cy="8225233"/>
          </a:xfrm>
          <a:custGeom>
            <a:avLst/>
            <a:gdLst/>
            <a:ahLst/>
            <a:cxnLst/>
            <a:rect l="l" t="t" r="r" b="b"/>
            <a:pathLst>
              <a:path w="7365745" h="13349512" extrusionOk="0">
                <a:moveTo>
                  <a:pt x="6629171" y="13349512"/>
                </a:moveTo>
                <a:lnTo>
                  <a:pt x="736574" y="13349512"/>
                </a:lnTo>
                <a:cubicBezTo>
                  <a:pt x="329985" y="13349512"/>
                  <a:pt x="0" y="12751454"/>
                  <a:pt x="0" y="12014561"/>
                </a:cubicBezTo>
                <a:lnTo>
                  <a:pt x="0" y="1334951"/>
                </a:lnTo>
                <a:cubicBezTo>
                  <a:pt x="0" y="598058"/>
                  <a:pt x="329985" y="0"/>
                  <a:pt x="736574" y="0"/>
                </a:cubicBezTo>
                <a:lnTo>
                  <a:pt x="6629171" y="0"/>
                </a:lnTo>
                <a:cubicBezTo>
                  <a:pt x="7035760" y="0"/>
                  <a:pt x="7365745" y="598058"/>
                  <a:pt x="7365745" y="1334951"/>
                </a:cubicBezTo>
                <a:lnTo>
                  <a:pt x="7365745" y="12014561"/>
                </a:lnTo>
                <a:cubicBezTo>
                  <a:pt x="7365745" y="12751454"/>
                  <a:pt x="7035760" y="13349512"/>
                  <a:pt x="6629171" y="13349512"/>
                </a:cubicBezTo>
                <a:close/>
              </a:path>
            </a:pathLst>
          </a:custGeom>
          <a:blipFill rotWithShape="1">
            <a:blip r:embed="rId7">
              <a:alphaModFix/>
            </a:blip>
            <a:stretch>
              <a:fillRect l="-128107" r="-43905"/>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1"/>
          <p:cNvGrpSpPr/>
          <p:nvPr/>
        </p:nvGrpSpPr>
        <p:grpSpPr>
          <a:xfrm>
            <a:off x="492604" y="318426"/>
            <a:ext cx="1627027" cy="676457"/>
            <a:chOff x="0" y="0"/>
            <a:chExt cx="2169370" cy="901943"/>
          </a:xfrm>
        </p:grpSpPr>
        <p:sp>
          <p:nvSpPr>
            <p:cNvPr id="320" name="Google Shape;320;p21"/>
            <p:cNvSpPr/>
            <p:nvPr/>
          </p:nvSpPr>
          <p:spPr>
            <a:xfrm>
              <a:off x="0" y="0"/>
              <a:ext cx="899107" cy="901943"/>
            </a:xfrm>
            <a:custGeom>
              <a:avLst/>
              <a:gdLst/>
              <a:ahLst/>
              <a:cxnLst/>
              <a:rect l="l" t="t" r="r" b="b"/>
              <a:pathLst>
                <a:path w="899107" h="901943" extrusionOk="0">
                  <a:moveTo>
                    <a:pt x="0" y="0"/>
                  </a:moveTo>
                  <a:lnTo>
                    <a:pt x="899107" y="0"/>
                  </a:lnTo>
                  <a:lnTo>
                    <a:pt x="899107" y="901943"/>
                  </a:lnTo>
                  <a:lnTo>
                    <a:pt x="0" y="901943"/>
                  </a:lnTo>
                  <a:lnTo>
                    <a:pt x="0" y="0"/>
                  </a:lnTo>
                  <a:close/>
                </a:path>
              </a:pathLst>
            </a:custGeom>
            <a:blipFill rotWithShape="1">
              <a:blip r:embed="rId8">
                <a:alphaModFix/>
              </a:blip>
              <a:stretch>
                <a:fillRect l="-94976" t="-63012" r="-79093" b="-110196"/>
              </a:stretch>
            </a:blipFill>
            <a:ln>
              <a:noFill/>
            </a:ln>
          </p:spPr>
        </p:sp>
        <p:sp>
          <p:nvSpPr>
            <p:cNvPr id="321" name="Google Shape;321;p21"/>
            <p:cNvSpPr txBox="1"/>
            <p:nvPr/>
          </p:nvSpPr>
          <p:spPr>
            <a:xfrm>
              <a:off x="725539" y="294727"/>
              <a:ext cx="1443831" cy="25780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 b="0" i="0" u="none" strike="noStrike" cap="none">
                  <a:solidFill>
                    <a:srgbClr val="FFF6ED"/>
                  </a:solidFill>
                  <a:latin typeface="Arial"/>
                  <a:ea typeface="Arial"/>
                  <a:cs typeface="Arial"/>
                  <a:sym typeface="Arial"/>
                </a:rPr>
                <a:t>CODEFORFUN</a:t>
              </a:r>
              <a:endParaRPr/>
            </a:p>
          </p:txBody>
        </p:sp>
      </p:grpSp>
      <p:sp>
        <p:nvSpPr>
          <p:cNvPr id="322" name="Google Shape;322;p21"/>
          <p:cNvSpPr txBox="1"/>
          <p:nvPr/>
        </p:nvSpPr>
        <p:spPr>
          <a:xfrm>
            <a:off x="10424188" y="1223225"/>
            <a:ext cx="6648900" cy="3532200"/>
          </a:xfrm>
          <a:prstGeom prst="rect">
            <a:avLst/>
          </a:prstGeom>
          <a:noFill/>
          <a:ln>
            <a:noFill/>
          </a:ln>
        </p:spPr>
        <p:txBody>
          <a:bodyPr spcFirstLastPara="1" wrap="square" lIns="0" tIns="0" rIns="0" bIns="0" anchor="t" anchorCtr="0">
            <a:spAutoFit/>
          </a:bodyPr>
          <a:lstStyle/>
          <a:p>
            <a:pPr marL="0" marR="0" lvl="0" indent="0" algn="l" rtl="0">
              <a:lnSpc>
                <a:spcPct val="103000"/>
              </a:lnSpc>
              <a:spcBef>
                <a:spcPts val="0"/>
              </a:spcBef>
              <a:spcAft>
                <a:spcPts val="0"/>
              </a:spcAft>
              <a:buNone/>
            </a:pPr>
            <a:r>
              <a:rPr lang="en-US" sz="7499" b="1" i="0" u="none" strike="noStrike" cap="none">
                <a:solidFill>
                  <a:srgbClr val="992800"/>
                </a:solidFill>
                <a:latin typeface="Lexend"/>
                <a:ea typeface="Lexend"/>
                <a:cs typeface="Lexend"/>
                <a:sym typeface="Lexend"/>
              </a:rPr>
              <a:t>Exploratory </a:t>
            </a:r>
            <a:endParaRPr b="1">
              <a:latin typeface="Lexend"/>
              <a:ea typeface="Lexend"/>
              <a:cs typeface="Lexend"/>
              <a:sym typeface="Lexend"/>
            </a:endParaRPr>
          </a:p>
          <a:p>
            <a:pPr marL="0" marR="0" lvl="0" indent="0" algn="l" rtl="0">
              <a:lnSpc>
                <a:spcPct val="103000"/>
              </a:lnSpc>
              <a:spcBef>
                <a:spcPts val="0"/>
              </a:spcBef>
              <a:spcAft>
                <a:spcPts val="0"/>
              </a:spcAft>
              <a:buNone/>
            </a:pPr>
            <a:r>
              <a:rPr lang="en-US" sz="7499" b="1" i="0" u="none" strike="noStrike" cap="none">
                <a:solidFill>
                  <a:srgbClr val="992800"/>
                </a:solidFill>
                <a:latin typeface="Lexend"/>
                <a:ea typeface="Lexend"/>
                <a:cs typeface="Lexend"/>
                <a:sym typeface="Lexend"/>
              </a:rPr>
              <a:t>Data</a:t>
            </a:r>
            <a:endParaRPr b="1">
              <a:latin typeface="Lexend"/>
              <a:ea typeface="Lexend"/>
              <a:cs typeface="Lexend"/>
              <a:sym typeface="Lexend"/>
            </a:endParaRPr>
          </a:p>
          <a:p>
            <a:pPr marL="0" marR="0" lvl="0" indent="0" algn="l" rtl="0">
              <a:lnSpc>
                <a:spcPct val="103000"/>
              </a:lnSpc>
              <a:spcBef>
                <a:spcPts val="0"/>
              </a:spcBef>
              <a:spcAft>
                <a:spcPts val="0"/>
              </a:spcAft>
              <a:buNone/>
            </a:pPr>
            <a:r>
              <a:rPr lang="en-US" sz="7499" b="1" i="0" u="none" strike="noStrike" cap="none">
                <a:solidFill>
                  <a:srgbClr val="992800"/>
                </a:solidFill>
                <a:latin typeface="Lexend"/>
                <a:ea typeface="Lexend"/>
                <a:cs typeface="Lexend"/>
                <a:sym typeface="Lexend"/>
              </a:rPr>
              <a:t>Analysis</a:t>
            </a:r>
            <a:endParaRPr b="1">
              <a:latin typeface="Lexend"/>
              <a:ea typeface="Lexend"/>
              <a:cs typeface="Lexend"/>
              <a:sym typeface="Lexend"/>
            </a:endParaRPr>
          </a:p>
        </p:txBody>
      </p:sp>
      <p:sp>
        <p:nvSpPr>
          <p:cNvPr id="323" name="Google Shape;323;p21"/>
          <p:cNvSpPr txBox="1"/>
          <p:nvPr/>
        </p:nvSpPr>
        <p:spPr>
          <a:xfrm>
            <a:off x="252462" y="9773183"/>
            <a:ext cx="1942502" cy="35306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F1EAD1"/>
                </a:solidFill>
                <a:latin typeface="Arial"/>
                <a:ea typeface="Arial"/>
                <a:cs typeface="Arial"/>
                <a:sym typeface="Arial"/>
              </a:rPr>
              <a:t>Final Project</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807</TotalTime>
  <Words>1301</Words>
  <Application>Microsoft Office PowerPoint</Application>
  <PresentationFormat>Custom</PresentationFormat>
  <Paragraphs>371</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Lexend</vt:lpstr>
      <vt:lpstr>Arial</vt:lpstr>
      <vt:lpstr>Dosis</vt:lpstr>
      <vt:lpstr>Ultra</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Preprocessing</vt:lpstr>
      <vt:lpstr>PowerPoint Presentation</vt:lpstr>
      <vt:lpstr>PowerPoint Presentation</vt:lpstr>
      <vt:lpstr>Modeling Result</vt:lpstr>
      <vt:lpstr>Modeling Result Hyperparameter Tuning</vt:lpstr>
      <vt:lpstr>Feature Importance</vt:lpstr>
      <vt:lpstr>Key Factor</vt:lpstr>
      <vt:lpstr>PowerPoint Presentation</vt:lpstr>
      <vt:lpstr>PowerPoint Presentation</vt:lpstr>
      <vt:lpstr>PowerPoint Presentation</vt:lpstr>
      <vt:lpstr>PowerPoint Presentation</vt:lpstr>
      <vt:lpstr>PowerPoint Presentation</vt:lpstr>
      <vt:lpstr>Rekomendasi Bisnis</vt:lpstr>
      <vt:lpstr>Rekomendasi Bisnis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ASUS</cp:lastModifiedBy>
  <cp:revision>19</cp:revision>
  <dcterms:modified xsi:type="dcterms:W3CDTF">2024-06-16T01:22:20Z</dcterms:modified>
</cp:coreProperties>
</file>